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Default Extension="wmf" ContentType="image/x-wmf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05" r:id="rId1"/>
  </p:sldMasterIdLst>
  <p:notesMasterIdLst>
    <p:notesMasterId r:id="rId51"/>
  </p:notesMasterIdLst>
  <p:sldIdLst>
    <p:sldId id="256" r:id="rId2"/>
    <p:sldId id="469" r:id="rId3"/>
    <p:sldId id="470" r:id="rId4"/>
    <p:sldId id="471" r:id="rId5"/>
    <p:sldId id="309" r:id="rId6"/>
    <p:sldId id="606" r:id="rId7"/>
    <p:sldId id="394" r:id="rId8"/>
    <p:sldId id="396" r:id="rId9"/>
    <p:sldId id="397" r:id="rId10"/>
    <p:sldId id="549" r:id="rId11"/>
    <p:sldId id="543" r:id="rId12"/>
    <p:sldId id="346" r:id="rId13"/>
    <p:sldId id="557" r:id="rId14"/>
    <p:sldId id="559" r:id="rId15"/>
    <p:sldId id="482" r:id="rId16"/>
    <p:sldId id="558" r:id="rId17"/>
    <p:sldId id="560" r:id="rId18"/>
    <p:sldId id="551" r:id="rId19"/>
    <p:sldId id="555" r:id="rId20"/>
    <p:sldId id="561" r:id="rId21"/>
    <p:sldId id="556" r:id="rId22"/>
    <p:sldId id="487" r:id="rId23"/>
    <p:sldId id="562" r:id="rId24"/>
    <p:sldId id="573" r:id="rId25"/>
    <p:sldId id="575" r:id="rId26"/>
    <p:sldId id="574" r:id="rId27"/>
    <p:sldId id="563" r:id="rId28"/>
    <p:sldId id="569" r:id="rId29"/>
    <p:sldId id="604" r:id="rId30"/>
    <p:sldId id="570" r:id="rId31"/>
    <p:sldId id="605" r:id="rId32"/>
    <p:sldId id="351" r:id="rId33"/>
    <p:sldId id="586" r:id="rId34"/>
    <p:sldId id="568" r:id="rId35"/>
    <p:sldId id="587" r:id="rId36"/>
    <p:sldId id="519" r:id="rId37"/>
    <p:sldId id="566" r:id="rId38"/>
    <p:sldId id="588" r:id="rId39"/>
    <p:sldId id="515" r:id="rId40"/>
    <p:sldId id="589" r:id="rId41"/>
    <p:sldId id="565" r:id="rId42"/>
    <p:sldId id="590" r:id="rId43"/>
    <p:sldId id="507" r:id="rId44"/>
    <p:sldId id="508" r:id="rId45"/>
    <p:sldId id="564" r:id="rId46"/>
    <p:sldId id="593" r:id="rId47"/>
    <p:sldId id="591" r:id="rId48"/>
    <p:sldId id="567" r:id="rId49"/>
    <p:sldId id="59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99FF"/>
    <a:srgbClr val="94B6D2"/>
    <a:srgbClr val="0094FF"/>
    <a:srgbClr val="008080"/>
    <a:srgbClr val="80008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0C35C-9645-4A10-9AC6-646B43D7E3BC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94C68-7DAC-462D-B827-A6B8F8E1CE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F795C-C481-2C48-9B45-3BEB725D4538}" type="slidenum">
              <a:rPr lang="en-US"/>
              <a:pPr/>
              <a:t>46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3" tIns="45711" rIns="91423" bIns="45711"/>
          <a:lstStyle/>
          <a:p>
            <a:endParaRPr lang="en-US">
              <a:latin typeface="Times New Roman" pitchFamily="35" charset="0"/>
              <a:ea typeface="ＭＳ Ｐゴシック" pitchFamily="35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41A9C-48ED-4044-99C2-7DC057FDF30A}" type="slidenum">
              <a:rPr lang="en-US"/>
              <a:pPr/>
              <a:t>47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>
              <a:latin typeface="Times New Roman" pitchFamily="35" charset="0"/>
              <a:ea typeface="ＭＳ Ｐゴシック" pitchFamily="35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E28-B320-431F-ACD4-AB5DCADAED2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E28-B320-431F-ACD4-AB5DCADAED2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DF85F5-FB5E-4F79-A561-97039C58DE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B2A06F-C75A-491D-B3F9-E89B6F8BF2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AA4845-A08A-4DF4-8D99-E2E7B6D41C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9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6.xml"/><Relationship Id="rId5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gif"/><Relationship Id="rId5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7" Type="http://schemas.openxmlformats.org/officeDocument/2006/relationships/image" Target="../media/image8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0" Type="http://schemas.openxmlformats.org/officeDocument/2006/relationships/image" Target="../media/image11.png"/><Relationship Id="rId5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gif"/><Relationship Id="rId5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jpeg"/><Relationship Id="rId5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Relationship Id="rId6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4" Type="http://schemas.openxmlformats.org/officeDocument/2006/relationships/image" Target="../media/image74.wmf"/><Relationship Id="rId10" Type="http://schemas.openxmlformats.org/officeDocument/2006/relationships/image" Target="../media/image80.wmf"/><Relationship Id="rId5" Type="http://schemas.openxmlformats.org/officeDocument/2006/relationships/image" Target="../media/image75.wmf"/><Relationship Id="rId7" Type="http://schemas.openxmlformats.org/officeDocument/2006/relationships/image" Target="../media/image77.wmf"/><Relationship Id="rId11" Type="http://schemas.openxmlformats.org/officeDocument/2006/relationships/image" Target="../media/image81.wmf"/><Relationship Id="rId12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9" Type="http://schemas.openxmlformats.org/officeDocument/2006/relationships/image" Target="../media/image79.wmf"/><Relationship Id="rId3" Type="http://schemas.openxmlformats.org/officeDocument/2006/relationships/image" Target="../media/image73.wmf"/><Relationship Id="rId6" Type="http://schemas.openxmlformats.org/officeDocument/2006/relationships/image" Target="../media/image76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5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WEATHER HAZARDS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Basic Meteorology</a:t>
            </a:r>
          </a:p>
          <a:p>
            <a:r>
              <a:rPr lang="en-US" dirty="0" smtClean="0"/>
              <a:t>Oklahoma </a:t>
            </a:r>
            <a:r>
              <a:rPr lang="en-US" dirty="0" err="1" smtClean="0"/>
              <a:t>Climatological</a:t>
            </a:r>
            <a:r>
              <a:rPr lang="en-US" dirty="0" smtClean="0"/>
              <a:t> Survey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Severe Thunderstorm?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Tornadoes</a:t>
            </a:r>
          </a:p>
          <a:p>
            <a:pPr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Wind Speeds greater than 57 mph</a:t>
            </a:r>
          </a:p>
          <a:p>
            <a:pPr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Hail greater than ¾-inch diameter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Lightning: no criteria</a:t>
            </a:r>
          </a:p>
          <a:p>
            <a:r>
              <a:rPr lang="en-US" dirty="0" smtClean="0"/>
              <a:t>Heavy/Flooding Rainfall: no criteria</a:t>
            </a:r>
          </a:p>
          <a:p>
            <a:pPr lvl="1"/>
            <a:r>
              <a:rPr lang="en-US" dirty="0" smtClean="0"/>
              <a:t>Separate flood warnings may be issued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2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Thunderstorm Climatology</a:t>
            </a:r>
            <a:endParaRPr lang="en-US" dirty="0"/>
          </a:p>
        </p:txBody>
      </p:sp>
      <p:pic>
        <p:nvPicPr>
          <p:cNvPr id="674818" name="Picture 2" descr="C:\Personal\Mark\Work\Outreach\Boy Scouts\images\tstrm_cli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700309"/>
            <a:ext cx="5486400" cy="49386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36021" y="6581001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SEVERE THUNDERSTORMS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violently rotating column of air descending from a thunderstorm and in contact with the ground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May have wind speeds over 300 mph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Usually brief, but may last more than an hour and travel for tens of miles</a:t>
            </a:r>
          </a:p>
          <a:p>
            <a:r>
              <a:rPr lang="en-US" dirty="0" smtClean="0"/>
              <a:t>Nearly 1,000 tornadoes occur in the U.S. each year, with an average of 62 fatalities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Most occur across the plains and South</a:t>
            </a:r>
          </a:p>
          <a:p>
            <a:r>
              <a:rPr lang="en-US" dirty="0" smtClean="0"/>
              <a:t>Rotation in the </a:t>
            </a:r>
            <a:r>
              <a:rPr lang="en-US" i="1" dirty="0" err="1" smtClean="0">
                <a:solidFill>
                  <a:srgbClr val="000090"/>
                </a:solidFill>
              </a:rPr>
              <a:t>mesocyclone</a:t>
            </a:r>
            <a:r>
              <a:rPr lang="en-US" dirty="0" smtClean="0"/>
              <a:t> causes a hook-shaped feature on radar that may help identify regions favorable for a tornado to form</a:t>
            </a:r>
          </a:p>
        </p:txBody>
      </p:sp>
      <p:pic>
        <p:nvPicPr>
          <p:cNvPr id="6" name="Picture 5" descr="tor_alley_l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1076" y="1600200"/>
            <a:ext cx="3612924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8306" y="39624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Tornadoes 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Wind Shear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in the atmosphere causes rotation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Changes in direction and speed with height</a:t>
            </a:r>
          </a:p>
          <a:p>
            <a:r>
              <a:rPr lang="en-US" dirty="0" smtClean="0"/>
              <a:t>The horizontal rotation created by the wind shear gets tilted vertically into the </a:t>
            </a:r>
            <a:r>
              <a:rPr lang="en-US" i="1" dirty="0" smtClean="0">
                <a:solidFill>
                  <a:srgbClr val="000090"/>
                </a:solidFill>
              </a:rPr>
              <a:t>updraft</a:t>
            </a:r>
          </a:p>
          <a:p>
            <a:pPr lvl="1"/>
            <a:r>
              <a:rPr lang="en-US" dirty="0" smtClean="0"/>
              <a:t>The rotation in the parent thunderstorm is called a </a:t>
            </a:r>
            <a:r>
              <a:rPr lang="en-US" i="1" u="sng" dirty="0" err="1" smtClean="0">
                <a:solidFill>
                  <a:srgbClr val="000090"/>
                </a:solidFill>
              </a:rPr>
              <a:t>mesocyclone</a:t>
            </a:r>
            <a:endParaRPr lang="en-US" i="1" u="sng" dirty="0" smtClean="0">
              <a:solidFill>
                <a:srgbClr val="000090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dirty="0" smtClean="0"/>
              <a:t>The rotating </a:t>
            </a:r>
            <a:r>
              <a:rPr lang="en-US" dirty="0" err="1" smtClean="0"/>
              <a:t>mesocyclone</a:t>
            </a:r>
            <a:r>
              <a:rPr lang="en-US" dirty="0" smtClean="0"/>
              <a:t> often appears as a ‘hook’ shape on radar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Convergence</a:t>
            </a:r>
            <a:r>
              <a:rPr lang="en-US" dirty="0" smtClean="0"/>
              <a:t> of surface winds underneath the updraft enhance rotation at lower levels, creating a tornado</a:t>
            </a:r>
          </a:p>
          <a:p>
            <a:pPr lvl="1"/>
            <a:r>
              <a:rPr lang="en-US" dirty="0" smtClean="0"/>
              <a:t>rotation may be aided by a </a:t>
            </a:r>
            <a:r>
              <a:rPr lang="en-US" i="1" u="sng" dirty="0" smtClean="0">
                <a:solidFill>
                  <a:srgbClr val="000090"/>
                </a:solidFill>
              </a:rPr>
              <a:t>rear flank downdraf</a:t>
            </a:r>
            <a:r>
              <a:rPr lang="en-US" i="1" u="sng" dirty="0" smtClean="0"/>
              <a:t>t</a:t>
            </a:r>
            <a:r>
              <a:rPr lang="en-US" dirty="0" smtClean="0"/>
              <a:t> of descending air near the updraft that enhances convergence</a:t>
            </a:r>
          </a:p>
          <a:p>
            <a:pPr lvl="1"/>
            <a:r>
              <a:rPr lang="en-US" dirty="0" smtClean="0"/>
              <a:t>Fewer than 20% of </a:t>
            </a:r>
            <a:r>
              <a:rPr lang="en-US" i="1" dirty="0" err="1" smtClean="0">
                <a:solidFill>
                  <a:srgbClr val="000090"/>
                </a:solidFill>
              </a:rPr>
              <a:t>supercell</a:t>
            </a:r>
            <a:r>
              <a:rPr lang="en-US" dirty="0" smtClean="0"/>
              <a:t> thunderstorms actually produce tornadoes!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8306" y="40386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  <p:pic>
        <p:nvPicPr>
          <p:cNvPr id="6" name="Picture 5" descr="tor_formation_l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0949" y="1600200"/>
            <a:ext cx="3513052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Enhanced Fujita (EF) Scale</a:t>
            </a:r>
          </a:p>
        </p:txBody>
      </p:sp>
      <p:graphicFrame>
        <p:nvGraphicFramePr>
          <p:cNvPr id="26697" name="Group 73"/>
          <p:cNvGraphicFramePr>
            <a:graphicFrameLocks noGrp="1"/>
          </p:cNvGraphicFramePr>
          <p:nvPr>
            <p:ph type="tbl" idx="1"/>
          </p:nvPr>
        </p:nvGraphicFramePr>
        <p:xfrm>
          <a:off x="914400" y="1600201"/>
          <a:ext cx="7696199" cy="5029197"/>
        </p:xfrm>
        <a:graphic>
          <a:graphicData uri="http://schemas.openxmlformats.org/drawingml/2006/table">
            <a:tbl>
              <a:tblPr/>
              <a:tblGrid>
                <a:gridCol w="2183994"/>
                <a:gridCol w="1845716"/>
                <a:gridCol w="1756859"/>
                <a:gridCol w="1909630"/>
              </a:tblGrid>
              <a:tr h="1052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 Number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Wind Speed (mph)*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 Number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Wind Speed (mph)*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F0      Weak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45-78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65-85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</a:tr>
              <a:tr h="43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F1      Weak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79-117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86-109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F2    Significant/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Strong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118-161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110-137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F3    Significant/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Strong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162-209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138-167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F4    Significant/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Violent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210-261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168-199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F5    Significant/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Violent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262-317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200-234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30766" name="Text Box 38"/>
          <p:cNvSpPr txBox="1">
            <a:spLocks noChangeArrowheads="1"/>
          </p:cNvSpPr>
          <p:nvPr/>
        </p:nvSpPr>
        <p:spPr bwMode="auto">
          <a:xfrm rot="5400000">
            <a:off x="-552450" y="6000750"/>
            <a:ext cx="1409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*Estimated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 Strength</a:t>
            </a:r>
            <a:endParaRPr lang="en-US" dirty="0"/>
          </a:p>
        </p:txBody>
      </p:sp>
      <p:graphicFrame>
        <p:nvGraphicFramePr>
          <p:cNvPr id="681986" name="Object 5"/>
          <p:cNvGraphicFramePr>
            <a:graphicFrameLocks noChangeAspect="1"/>
          </p:cNvGraphicFramePr>
          <p:nvPr>
            <p:ph type="tbl" idx="1"/>
          </p:nvPr>
        </p:nvGraphicFramePr>
        <p:xfrm>
          <a:off x="457200" y="1828800"/>
          <a:ext cx="3881438" cy="2589213"/>
        </p:xfrm>
        <a:graphic>
          <a:graphicData uri="http://schemas.openxmlformats.org/presentationml/2006/ole">
            <p:oleObj spid="_x0000_s681986" name="Chart" r:id="rId4" imgW="8140700" imgH="5435600" progId="MSGraph.Chart.8">
              <p:embed followColorScheme="full"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95800" y="1905000"/>
          <a:ext cx="3844925" cy="2565400"/>
        </p:xfrm>
        <a:graphic>
          <a:graphicData uri="http://schemas.openxmlformats.org/presentationml/2006/ole">
            <p:oleObj spid="_x0000_s681987" name="Chart" r:id="rId5" imgW="8140700" imgH="5435600" progId="MSGraph.Chart.8">
              <p:embed followColorScheme="full"/>
            </p:oleObj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00800" y="2743200"/>
            <a:ext cx="60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27%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86400" y="3429000"/>
            <a:ext cx="60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86400" y="22860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5943600" y="2362200"/>
            <a:ext cx="192649" cy="9052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5000" y="3429000"/>
            <a:ext cx="60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69%</a:t>
            </a:r>
            <a:endParaRPr lang="en-US" sz="1600" b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62200" y="2209800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292929"/>
                </a:solidFill>
              </a:rPr>
              <a:t>2%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2133600" y="2209800"/>
            <a:ext cx="304800" cy="152400"/>
          </a:xfrm>
          <a:prstGeom prst="line">
            <a:avLst/>
          </a:prstGeom>
          <a:noFill/>
          <a:ln w="38100">
            <a:solidFill>
              <a:srgbClr val="11111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19200" y="2590800"/>
            <a:ext cx="76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4572000"/>
            <a:ext cx="2958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Number of Tornadoes</a:t>
            </a:r>
          </a:p>
          <a:p>
            <a:r>
              <a:rPr lang="en-US" sz="2400" b="1" dirty="0" smtClean="0"/>
              <a:t>by F-scale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57800" y="4495800"/>
            <a:ext cx="2474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Tornadoes Deaths</a:t>
            </a:r>
          </a:p>
          <a:p>
            <a:r>
              <a:rPr lang="en-US" sz="2400" b="1" dirty="0" smtClean="0"/>
              <a:t>by F-scale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81986" grpId="0"/>
      <p:bldOleChart spid="5" grpId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and When Do They Occur?</a:t>
            </a:r>
            <a:endParaRPr lang="en-US" dirty="0"/>
          </a:p>
        </p:txBody>
      </p:sp>
      <p:pic>
        <p:nvPicPr>
          <p:cNvPr id="4" name="Picture 3" descr="tor_hazar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752600"/>
            <a:ext cx="4384183" cy="3276600"/>
          </a:xfrm>
          <a:prstGeom prst="rect">
            <a:avLst/>
          </a:prstGeom>
        </p:spPr>
      </p:pic>
      <p:pic>
        <p:nvPicPr>
          <p:cNvPr id="5" name="Picture 4" descr="tor_hazar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752600"/>
            <a:ext cx="4384183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029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029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105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Hail forms by collision of </a:t>
            </a:r>
            <a:r>
              <a:rPr lang="en-US" sz="2000" i="1" u="sng" dirty="0" err="1" smtClean="0">
                <a:solidFill>
                  <a:srgbClr val="000090"/>
                </a:solidFill>
              </a:rPr>
              <a:t>supercooled</a:t>
            </a:r>
            <a:r>
              <a:rPr lang="en-US" sz="2000" i="1" u="sng" dirty="0" smtClean="0">
                <a:solidFill>
                  <a:srgbClr val="000090"/>
                </a:solidFill>
              </a:rPr>
              <a:t> drops</a:t>
            </a:r>
            <a:r>
              <a:rPr lang="en-US" sz="2000" u="sng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– raindrops that are still liquid even though the air around them is below freezing</a:t>
            </a:r>
          </a:p>
          <a:p>
            <a:r>
              <a:rPr lang="en-US" sz="2000" dirty="0" smtClean="0"/>
              <a:t>The hailstone continues to grow, supported by the updraft, until it is too heavy to remain aloft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The stronger the updraft, the bigger the hail size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Large hail occurs most frequently in the great plains, but can occur anywhere</a:t>
            </a:r>
          </a:p>
          <a:p>
            <a:r>
              <a:rPr lang="en-US" sz="2000" dirty="0" smtClean="0"/>
              <a:t>Causes $1 billion damages yearly, but few fatalities</a:t>
            </a:r>
            <a:endParaRPr lang="en-US" sz="2000" dirty="0"/>
          </a:p>
        </p:txBody>
      </p:sp>
      <p:pic>
        <p:nvPicPr>
          <p:cNvPr id="678914" name="Picture 2" descr="C:\Personal\Mark\Work\Outreach\Boy Scouts\images\hai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418" y="1600201"/>
            <a:ext cx="3538581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36021" y="47244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 Size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066800" y="1524000"/>
          <a:ext cx="73152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</a:tblGrid>
              <a:tr h="353423">
                <a:tc rowSpan="2">
                  <a:txBody>
                    <a:bodyPr/>
                    <a:lstStyle/>
                    <a:p>
                      <a:r>
                        <a:rPr lang="en-US" dirty="0"/>
                        <a:t>Hailstone size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Measurement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/>
                        <a:t>Updraft Speed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3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in.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cm.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mph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m/s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&lt; 1/4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&lt; 0.64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marble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17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penny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18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nickel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22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half dollar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 1/4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24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walnut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 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27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golf 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 3/4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29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hen egg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tennis 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 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baseball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 3/4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36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tea cup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38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grapefruit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softball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clarationsmap1964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0"/>
            <a:ext cx="896937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Hail Occur?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6172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  <p:pic>
        <p:nvPicPr>
          <p:cNvPr id="8" name="Picture 5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324600" cy="474345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257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Responsible for most thunderstorm damage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Much larger area affected than tornado paths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Winds may exceed 100 mph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Downdraft</a:t>
            </a:r>
            <a:r>
              <a:rPr lang="en-US" sz="2000" dirty="0" smtClean="0"/>
              <a:t> originates as rain falls, pulling air downward</a:t>
            </a:r>
          </a:p>
          <a:p>
            <a:pPr lvl="1"/>
            <a:r>
              <a:rPr lang="en-US" sz="2000" i="1" dirty="0" smtClean="0">
                <a:solidFill>
                  <a:srgbClr val="000090"/>
                </a:solidFill>
              </a:rPr>
              <a:t>Evaporative cooling</a:t>
            </a:r>
            <a:r>
              <a:rPr lang="en-US" sz="2000" dirty="0" smtClean="0"/>
              <a:t> accelerates downdraft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Air spreads out horizontally when it hits the ground, creating </a:t>
            </a:r>
            <a:r>
              <a:rPr lang="en-US" sz="2000" i="1" u="sng" dirty="0" smtClean="0">
                <a:solidFill>
                  <a:srgbClr val="000090"/>
                </a:solidFill>
              </a:rPr>
              <a:t>gust fronts</a:t>
            </a:r>
            <a:endParaRPr lang="en-US" sz="2000" dirty="0" smtClean="0">
              <a:solidFill>
                <a:srgbClr val="000090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 smtClean="0"/>
              <a:t>Most often associated with squall lines or </a:t>
            </a:r>
            <a:r>
              <a:rPr lang="en-US" sz="2000" dirty="0" err="1" smtClean="0"/>
              <a:t>supercells</a:t>
            </a:r>
            <a:r>
              <a:rPr lang="en-US" sz="2000" dirty="0" smtClean="0"/>
              <a:t> (</a:t>
            </a:r>
            <a:r>
              <a:rPr lang="en-US" sz="2000" i="1" u="sng" dirty="0" err="1" smtClean="0">
                <a:solidFill>
                  <a:srgbClr val="000090"/>
                </a:solidFill>
              </a:rPr>
              <a:t>microbursts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Average 47 fatalities annually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6021" y="37338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  <p:pic>
        <p:nvPicPr>
          <p:cNvPr id="679938" name="Picture 2" descr="C:\Personal\Mark\Work\Outreach\Boy Scouts\images\downbur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100" y="1600200"/>
            <a:ext cx="3517900" cy="2133600"/>
          </a:xfrm>
          <a:prstGeom prst="rect">
            <a:avLst/>
          </a:prstGeom>
          <a:noFill/>
        </p:spPr>
      </p:pic>
      <p:pic>
        <p:nvPicPr>
          <p:cNvPr id="6" name="Picture 5" descr="Squall LIne (Boy Scouts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4114800"/>
            <a:ext cx="3305069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14176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ea typeface="ＭＳ Ｐゴシック" pitchFamily="27" charset="-128"/>
                <a:cs typeface="ＭＳ Ｐゴシック" pitchFamily="27" charset="-128"/>
              </a:rPr>
              <a:t>Microburst Damage July 2007, Norman, OK</a:t>
            </a:r>
          </a:p>
        </p:txBody>
      </p:sp>
      <p:pic>
        <p:nvPicPr>
          <p:cNvPr id="35844" name="Picture 9" descr="treeDown"/>
          <p:cNvPicPr>
            <a:picLocks noChangeAspect="1" noChangeArrowheads="1"/>
          </p:cNvPicPr>
          <p:nvPr/>
        </p:nvPicPr>
        <p:blipFill>
          <a:blip r:embed="rId3" cstate="print">
            <a:lum bright="22000"/>
          </a:blip>
          <a:srcRect/>
          <a:stretch>
            <a:fillRect/>
          </a:stretch>
        </p:blipFill>
        <p:spPr bwMode="auto">
          <a:xfrm>
            <a:off x="381000" y="15240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" descr="TreesOnFence"/>
          <p:cNvPicPr>
            <a:picLocks noChangeAspect="1" noChangeArrowheads="1"/>
          </p:cNvPicPr>
          <p:nvPr/>
        </p:nvPicPr>
        <p:blipFill>
          <a:blip r:embed="rId4" cstate="print">
            <a:lum bright="26000"/>
          </a:blip>
          <a:srcRect/>
          <a:stretch>
            <a:fillRect/>
          </a:stretch>
        </p:blipFill>
        <p:spPr bwMode="auto">
          <a:xfrm>
            <a:off x="4876800" y="1524000"/>
            <a:ext cx="3886200" cy="291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1" descr="RefreshmentTruck"/>
          <p:cNvPicPr>
            <a:picLocks noChangeAspect="1" noChangeArrowheads="1"/>
          </p:cNvPicPr>
          <p:nvPr/>
        </p:nvPicPr>
        <p:blipFill>
          <a:blip r:embed="rId5" cstate="print">
            <a:lum bright="22000"/>
          </a:blip>
          <a:srcRect/>
          <a:stretch>
            <a:fillRect/>
          </a:stretch>
        </p:blipFill>
        <p:spPr bwMode="auto">
          <a:xfrm>
            <a:off x="4572000" y="40576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2" descr="StrongWinds"/>
          <p:cNvPicPr>
            <a:picLocks noChangeAspect="1" noChangeArrowheads="1"/>
          </p:cNvPicPr>
          <p:nvPr/>
        </p:nvPicPr>
        <p:blipFill>
          <a:blip r:embed="rId6" cstate="print">
            <a:lum bright="22000"/>
          </a:blip>
          <a:srcRect/>
          <a:stretch>
            <a:fillRect/>
          </a:stretch>
        </p:blipFill>
        <p:spPr bwMode="auto">
          <a:xfrm>
            <a:off x="1277178" y="3657600"/>
            <a:ext cx="30090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Lightning is essentially a large spark of static electricity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Like when you touch a doorknob on a dry day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Lightning occurs about 40 times per second, worldwide, in about 2,000 thunderstorms simultaneously</a:t>
            </a:r>
          </a:p>
          <a:p>
            <a:r>
              <a:rPr lang="en-US" dirty="0" smtClean="0"/>
              <a:t>Lightning strikes about 400 people in the U.S. each year, killing 58</a:t>
            </a:r>
          </a:p>
          <a:p>
            <a:pPr lvl="1"/>
            <a:r>
              <a:rPr lang="en-US" dirty="0" smtClean="0"/>
              <a:t>Many victims are caught outdoors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Lightning can travel along telephone lines, pipes, tree roots, and other good conductors</a:t>
            </a:r>
          </a:p>
          <a:p>
            <a:r>
              <a:rPr lang="en-US" dirty="0" smtClean="0"/>
              <a:t>Lightning can strike well away from the storm, as far as 10 miles</a:t>
            </a:r>
          </a:p>
        </p:txBody>
      </p:sp>
      <p:pic>
        <p:nvPicPr>
          <p:cNvPr id="8" name="Picture 7" descr="ltgflash_densi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600201"/>
            <a:ext cx="3581400" cy="2695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8306" y="4267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Lightning is Created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00600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/>
              <a:t>Collisions between cloud droplets, hail, and ice nuclei create </a:t>
            </a:r>
            <a:r>
              <a:rPr lang="en-US" sz="1800" i="1" dirty="0" smtClean="0">
                <a:solidFill>
                  <a:srgbClr val="000090"/>
                </a:solidFill>
              </a:rPr>
              <a:t>free electrons </a:t>
            </a:r>
            <a:r>
              <a:rPr lang="en-US" sz="1800" dirty="0" smtClean="0"/>
              <a:t>which are separated in the storm through updrafts and downdrafts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Positive charge accumulates near the storm top, negative charge near the bottom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These separate charge centers create an </a:t>
            </a:r>
            <a:r>
              <a:rPr lang="en-US" sz="1600" i="1" u="sng" dirty="0" smtClean="0">
                <a:solidFill>
                  <a:srgbClr val="000090"/>
                </a:solidFill>
              </a:rPr>
              <a:t>electric field</a:t>
            </a:r>
            <a:r>
              <a:rPr lang="en-US" sz="1600" dirty="0" smtClean="0"/>
              <a:t> between them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When the strength of the electric field exceeds the insulating properties of the atmosphere, a breakdown occurs, which we see as lightning</a:t>
            </a:r>
          </a:p>
          <a:p>
            <a:r>
              <a:rPr lang="en-US" sz="1800" dirty="0" smtClean="0"/>
              <a:t>The negative charge center at the base of the storm </a:t>
            </a:r>
            <a:r>
              <a:rPr lang="en-US" sz="1800" i="1" u="sng" dirty="0" smtClean="0">
                <a:solidFill>
                  <a:srgbClr val="000090"/>
                </a:solidFill>
              </a:rPr>
              <a:t>induces</a:t>
            </a:r>
            <a:r>
              <a:rPr lang="en-US" sz="1800" dirty="0" smtClean="0"/>
              <a:t> a positive charge in the ground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The field between the charge centers in the cloud is greater than the field between cloud and ground, so 75-80% of lightning occurs within the cloud rather than cloud-to-ground</a:t>
            </a:r>
          </a:p>
        </p:txBody>
      </p:sp>
      <p:pic>
        <p:nvPicPr>
          <p:cNvPr id="8" name="Picture 7" descr="ltgcharge_schemat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8581" y="1676400"/>
            <a:ext cx="3865418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8800" y="40386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Cloud-to-Ground 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648200" cy="5257800"/>
          </a:xfrm>
        </p:spPr>
        <p:txBody>
          <a:bodyPr>
            <a:noAutofit/>
          </a:bodyPr>
          <a:lstStyle/>
          <a:p>
            <a:pPr marL="227013" lvl="1" indent="-227013">
              <a:spcAft>
                <a:spcPts val="1200"/>
              </a:spcAft>
              <a:buAutoNum type="arabicPeriod"/>
            </a:pPr>
            <a:r>
              <a:rPr lang="en-US" sz="1600" dirty="0" smtClean="0"/>
              <a:t>Negative charge descends from the cloud in a series of </a:t>
            </a:r>
            <a:r>
              <a:rPr lang="en-US" sz="1600" i="1" u="sng" dirty="0" smtClean="0">
                <a:solidFill>
                  <a:srgbClr val="000090"/>
                </a:solidFill>
              </a:rPr>
              <a:t>stepped leaders</a:t>
            </a:r>
          </a:p>
          <a:p>
            <a:pPr marL="227013" lvl="1" indent="-227013">
              <a:spcAft>
                <a:spcPts val="1200"/>
              </a:spcAft>
              <a:buAutoNum type="arabicPeriod"/>
            </a:pPr>
            <a:r>
              <a:rPr lang="en-US" sz="1600" dirty="0" smtClean="0"/>
              <a:t>As it nears the ground, the positive charge sends up a </a:t>
            </a:r>
            <a:r>
              <a:rPr lang="en-US" sz="1600" i="1" u="sng" dirty="0" smtClean="0">
                <a:solidFill>
                  <a:srgbClr val="000090"/>
                </a:solidFill>
              </a:rPr>
              <a:t>streamer</a:t>
            </a:r>
          </a:p>
          <a:p>
            <a:pPr marL="227013" lvl="1" indent="-227013">
              <a:spcAft>
                <a:spcPts val="1200"/>
              </a:spcAft>
              <a:buAutoNum type="arabicPeriod"/>
            </a:pPr>
            <a:r>
              <a:rPr lang="en-US" sz="1600" dirty="0" smtClean="0"/>
              <a:t>When the </a:t>
            </a:r>
            <a:r>
              <a:rPr lang="en-US" sz="1600" i="1" dirty="0" smtClean="0">
                <a:solidFill>
                  <a:srgbClr val="000090"/>
                </a:solidFill>
              </a:rPr>
              <a:t>streamer</a:t>
            </a:r>
            <a:r>
              <a:rPr lang="en-US" sz="1600" dirty="0" smtClean="0"/>
              <a:t> connects to the </a:t>
            </a:r>
            <a:r>
              <a:rPr lang="en-US" sz="1600" i="1" dirty="0" smtClean="0">
                <a:solidFill>
                  <a:srgbClr val="000090"/>
                </a:solidFill>
              </a:rPr>
              <a:t>stepped leader</a:t>
            </a:r>
            <a:r>
              <a:rPr lang="en-US" sz="1600" dirty="0" smtClean="0"/>
              <a:t>, an electrical circuit is created which transfers charge between the two charge centers in a </a:t>
            </a:r>
            <a:r>
              <a:rPr lang="en-US" sz="1600" i="1" u="sng" dirty="0" smtClean="0">
                <a:solidFill>
                  <a:srgbClr val="000090"/>
                </a:solidFill>
              </a:rPr>
              <a:t>return stroke</a:t>
            </a:r>
            <a:r>
              <a:rPr lang="en-US" sz="1600" dirty="0" smtClean="0"/>
              <a:t>, which we see as lightning</a:t>
            </a:r>
          </a:p>
          <a:p>
            <a:pPr marL="227013" lvl="1" indent="-227013">
              <a:spcAft>
                <a:spcPts val="600"/>
              </a:spcAft>
              <a:buAutoNum type="arabicPeriod"/>
            </a:pPr>
            <a:r>
              <a:rPr lang="en-US" sz="1600" dirty="0" smtClean="0"/>
              <a:t>If additional charge remains, additional </a:t>
            </a:r>
            <a:r>
              <a:rPr lang="en-US" sz="1600" i="1" dirty="0" smtClean="0">
                <a:solidFill>
                  <a:srgbClr val="000090"/>
                </a:solidFill>
              </a:rPr>
              <a:t>return strokes</a:t>
            </a:r>
            <a:r>
              <a:rPr lang="en-US" sz="1600" dirty="0" smtClean="0"/>
              <a:t> may occur, which gives lightning a flickering effect</a:t>
            </a:r>
          </a:p>
          <a:p>
            <a:pPr marL="227013" lvl="1" indent="-227013">
              <a:buFont typeface="Arial"/>
              <a:buChar char="•"/>
            </a:pPr>
            <a:r>
              <a:rPr lang="en-US" sz="1600" dirty="0" smtClean="0"/>
              <a:t>Although lightning is attracted toward taller objects (shortest path), it may strike other objects nearby</a:t>
            </a:r>
          </a:p>
          <a:p>
            <a:pPr marL="627063" lvl="2" indent="-227013">
              <a:buFont typeface="Arial"/>
              <a:buChar char="•"/>
            </a:pPr>
            <a:r>
              <a:rPr lang="en-US" sz="1400" dirty="0" smtClean="0"/>
              <a:t>less air resistance</a:t>
            </a:r>
          </a:p>
          <a:p>
            <a:pPr marL="627063" lvl="2" indent="-227013">
              <a:buFont typeface="Arial"/>
              <a:buChar char="•"/>
            </a:pPr>
            <a:r>
              <a:rPr lang="en-US" sz="1400" dirty="0" smtClean="0"/>
              <a:t>Sharp points tend to concentrate charge, building up a larger electric field</a:t>
            </a:r>
          </a:p>
          <a:p>
            <a:pPr marL="627063" lvl="2" indent="-227013">
              <a:buFont typeface="Arial"/>
              <a:buChar char="•"/>
            </a:pPr>
            <a:r>
              <a:rPr lang="en-US" sz="1400" dirty="0" smtClean="0"/>
              <a:t>Branches off the main channel</a:t>
            </a:r>
          </a:p>
          <a:p>
            <a:pPr marL="627063" lvl="2" indent="-227013">
              <a:buFont typeface="Arial"/>
              <a:buChar char="•"/>
            </a:pPr>
            <a:endParaRPr lang="en-US" sz="1200" dirty="0" smtClean="0"/>
          </a:p>
          <a:p>
            <a:pPr lvl="1">
              <a:buNone/>
            </a:pPr>
            <a:endParaRPr lang="en-US" sz="1600" dirty="0" smtClean="0"/>
          </a:p>
        </p:txBody>
      </p:sp>
      <p:pic>
        <p:nvPicPr>
          <p:cNvPr id="4" name="Picture 3" descr="strik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600200"/>
            <a:ext cx="1307592" cy="2286000"/>
          </a:xfrm>
          <a:prstGeom prst="rect">
            <a:avLst/>
          </a:prstGeom>
        </p:spPr>
      </p:pic>
      <p:pic>
        <p:nvPicPr>
          <p:cNvPr id="5" name="Picture 4" descr="strike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600200"/>
            <a:ext cx="1307592" cy="2286000"/>
          </a:xfrm>
          <a:prstGeom prst="rect">
            <a:avLst/>
          </a:prstGeom>
        </p:spPr>
      </p:pic>
      <p:pic>
        <p:nvPicPr>
          <p:cNvPr id="6" name="Picture 5" descr="strike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6408" y="1600200"/>
            <a:ext cx="1307592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8862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Thunder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578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Thunder is a </a:t>
            </a:r>
            <a:r>
              <a:rPr lang="en-US" i="1" u="sng" dirty="0" smtClean="0">
                <a:solidFill>
                  <a:srgbClr val="000090"/>
                </a:solidFill>
              </a:rPr>
              <a:t>shock wave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created by the rapid expansion of air in the lightning channel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Lightning heats the air to 18,000°F – hotter than the surface of the sun!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The “crackle” you may hear before the main “boom” is from the </a:t>
            </a:r>
            <a:r>
              <a:rPr lang="en-US" i="1" dirty="0" smtClean="0">
                <a:solidFill>
                  <a:srgbClr val="000090"/>
                </a:solidFill>
              </a:rPr>
              <a:t>stepped leaders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0090"/>
                </a:solidFill>
              </a:rPr>
              <a:t>ground streamer</a:t>
            </a:r>
            <a:endParaRPr lang="en-US" u="sng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The rumble you hear is due to different times-of-arrival of the shock wave from different parts of the lightning channel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Parts of the channel near the cloud base are further away from you than parts near the ground</a:t>
            </a:r>
          </a:p>
          <a:p>
            <a:r>
              <a:rPr lang="en-US" dirty="0" smtClean="0"/>
              <a:t>Light travels about 186,000 miles per second (670 million miles per hour) while sound travels only 0.2 miles per second (750 mph)</a:t>
            </a:r>
          </a:p>
          <a:p>
            <a:pPr lvl="1"/>
            <a:r>
              <a:rPr lang="en-US" dirty="0" smtClean="0"/>
              <a:t>Consequently, the flash is instantaneous and the time it takes to hear the thunder can determine its distance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Count the seconds between the flash and the sound of thunder; for roughly every 5 seconds, the strike is one mile away</a:t>
            </a:r>
          </a:p>
          <a:p>
            <a:r>
              <a:rPr lang="en-US" dirty="0" smtClean="0"/>
              <a:t>Know the </a:t>
            </a:r>
            <a:r>
              <a:rPr lang="en-US" i="1" u="sng" dirty="0" smtClean="0">
                <a:solidFill>
                  <a:srgbClr val="000090"/>
                </a:solidFill>
              </a:rPr>
              <a:t>30/30 rule</a:t>
            </a:r>
            <a:r>
              <a:rPr lang="en-US" dirty="0" smtClean="0"/>
              <a:t>: seek shelter if the time from flash-to-bang is less than 30 seconds and remain inside for 30 minutes until after the last thunder is heard</a:t>
            </a:r>
          </a:p>
        </p:txBody>
      </p:sp>
      <p:pic>
        <p:nvPicPr>
          <p:cNvPr id="4" name="Picture 3" descr="thund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600200"/>
            <a:ext cx="1366838" cy="2068482"/>
          </a:xfrm>
          <a:prstGeom prst="rect">
            <a:avLst/>
          </a:prstGeom>
        </p:spPr>
      </p:pic>
      <p:pic>
        <p:nvPicPr>
          <p:cNvPr id="5" name="Picture 4" descr="thund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1600200"/>
            <a:ext cx="1371600" cy="2075689"/>
          </a:xfrm>
          <a:prstGeom prst="rect">
            <a:avLst/>
          </a:prstGeom>
        </p:spPr>
      </p:pic>
      <p:pic>
        <p:nvPicPr>
          <p:cNvPr id="6" name="Picture 5" descr="thunder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3733800"/>
            <a:ext cx="1359515" cy="2057400"/>
          </a:xfrm>
          <a:prstGeom prst="rect">
            <a:avLst/>
          </a:prstGeom>
        </p:spPr>
      </p:pic>
      <p:pic>
        <p:nvPicPr>
          <p:cNvPr id="7" name="Picture 6" descr="thunder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0" y="3733800"/>
            <a:ext cx="1371600" cy="2075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8421" y="5791200"/>
            <a:ext cx="325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6400" cy="5791200"/>
          </a:xfrm>
        </p:spPr>
        <p:txBody>
          <a:bodyPr>
            <a:noAutofit/>
          </a:bodyPr>
          <a:lstStyle/>
          <a:p>
            <a:r>
              <a:rPr lang="en-US" sz="1800" dirty="0" smtClean="0"/>
              <a:t>Flooding causes an average 127 deaths per year</a:t>
            </a:r>
          </a:p>
          <a:p>
            <a:pPr lvl="1"/>
            <a:r>
              <a:rPr lang="en-US" sz="1800" dirty="0" smtClean="0"/>
              <a:t>As little as 6 inches of moving water can sweep a person away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Nearly half these deaths are vehicle-related; two feet of water can float a vehicle</a:t>
            </a:r>
          </a:p>
          <a:p>
            <a:r>
              <a:rPr lang="en-US" sz="1800" dirty="0" smtClean="0"/>
              <a:t>Primary causes:</a:t>
            </a:r>
          </a:p>
          <a:p>
            <a:pPr lvl="1"/>
            <a:r>
              <a:rPr lang="en-US" sz="1800" dirty="0" smtClean="0"/>
              <a:t>Slow-moving thunderstorms</a:t>
            </a:r>
          </a:p>
          <a:p>
            <a:pPr lvl="1"/>
            <a:r>
              <a:rPr lang="en-US" sz="1800" i="1" dirty="0" smtClean="0">
                <a:solidFill>
                  <a:srgbClr val="000090"/>
                </a:solidFill>
              </a:rPr>
              <a:t>Training echoes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 smtClean="0"/>
              <a:t>– a series of storms tracking over the same location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Tropical systems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If ground is saturated from previous rainfall, a less-intense storm can cause flooding</a:t>
            </a:r>
          </a:p>
          <a:p>
            <a:r>
              <a:rPr lang="en-US" sz="1800" dirty="0" smtClean="0"/>
              <a:t>Extended periods of rain can result in river flooding</a:t>
            </a:r>
          </a:p>
          <a:p>
            <a:pPr lvl="1"/>
            <a:r>
              <a:rPr lang="en-US" sz="1800" dirty="0" smtClean="0"/>
              <a:t>Water rises more slowly but flooding may last for days or weeks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3733800"/>
            <a:ext cx="2454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1C1C1C"/>
                </a:solidFill>
              </a:rPr>
              <a:t>Graphic courtesy of KOTV, Tulsa, OK</a:t>
            </a:r>
          </a:p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1C1C1C"/>
                </a:solidFill>
              </a:rPr>
              <a:t>(Tropical Storm Erin flooding)</a:t>
            </a:r>
            <a:endParaRPr lang="en-US" sz="1200" b="1" dirty="0">
              <a:solidFill>
                <a:srgbClr val="1C1C1C"/>
              </a:solidFill>
            </a:endParaRPr>
          </a:p>
        </p:txBody>
      </p:sp>
      <p:pic>
        <p:nvPicPr>
          <p:cNvPr id="8" name="Picture 6" descr="KingfisherErinFloodKOTV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869611" y="1524000"/>
            <a:ext cx="327438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57800" cy="5257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Flash floods occur with little or no warning!</a:t>
            </a:r>
          </a:p>
          <a:p>
            <a:r>
              <a:rPr lang="en-US" sz="1800" dirty="0" smtClean="0"/>
              <a:t>Flash floods are capable of:</a:t>
            </a:r>
          </a:p>
          <a:p>
            <a:pPr lvl="1"/>
            <a:r>
              <a:rPr lang="en-US" sz="1800" dirty="0" smtClean="0"/>
              <a:t>Moving large objects like boulders</a:t>
            </a:r>
          </a:p>
          <a:p>
            <a:pPr lvl="1"/>
            <a:r>
              <a:rPr lang="en-US" sz="1800" dirty="0" smtClean="0"/>
              <a:t>Tearing out trees</a:t>
            </a:r>
          </a:p>
          <a:p>
            <a:pPr lvl="1"/>
            <a:r>
              <a:rPr lang="en-US" sz="1800" dirty="0" smtClean="0"/>
              <a:t>Destroying buildings or bridges</a:t>
            </a:r>
          </a:p>
          <a:p>
            <a:pPr lvl="1"/>
            <a:r>
              <a:rPr lang="en-US" sz="1800" dirty="0" smtClean="0"/>
              <a:t>Scouring new channels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Creating mud slides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Rocky areas or very dry soils may behave like concrete, with very little rainfall soaking in and most running off into streams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3657600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Photo by Leif </a:t>
            </a:r>
            <a:r>
              <a:rPr lang="en-US" sz="1200" dirty="0" err="1" smtClean="0"/>
              <a:t>Skoogfors</a:t>
            </a:r>
            <a:r>
              <a:rPr lang="en-US" sz="1200" dirty="0" smtClean="0"/>
              <a:t>/ FEMA</a:t>
            </a:r>
            <a:endParaRPr lang="en-US" sz="1200" b="1" dirty="0">
              <a:solidFill>
                <a:srgbClr val="1C1C1C"/>
              </a:solidFill>
            </a:endParaRPr>
          </a:p>
        </p:txBody>
      </p:sp>
      <p:pic>
        <p:nvPicPr>
          <p:cNvPr id="6" name="Picture 5" descr="fld_clearcre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600200"/>
            <a:ext cx="3200400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3886200" cy="526843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Areas most susceptible to flash floods: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Low-lying areas (water runs downhill)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Urban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Underpasses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Dry creek beds or near the banks of streams &amp; rivers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Canyons: a creek only 6 inches deep can become a 10-foot-deep raging river in less than an hour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Downstream of a dam or levee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Downstream of an ice jam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Upstream from a bridge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Recent burn areas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844901" y="1589566"/>
            <a:ext cx="3886200" cy="526843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Be prepared when hiking or camping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Watch for signs of thunderstorms, especially in upstream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If at all possible, carry a device capable of checking weather alerts, such as a NOAA Weather Radio, cell phone, or pager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If water starts rising, seek high ground immediately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Even if it is not raining where you are, water can come downstream quickly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246063" y="2746375"/>
            <a:ext cx="2065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1803 – Storms (Sep 08)</a:t>
            </a:r>
          </a:p>
        </p:txBody>
      </p:sp>
      <p:sp>
        <p:nvSpPr>
          <p:cNvPr id="18435" name="Text Box 16"/>
          <p:cNvSpPr txBox="1">
            <a:spLocks noChangeArrowheads="1"/>
          </p:cNvSpPr>
          <p:nvPr/>
        </p:nvSpPr>
        <p:spPr bwMode="auto">
          <a:xfrm>
            <a:off x="6924675" y="2746375"/>
            <a:ext cx="199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1754 – Floods (Apr 08)</a:t>
            </a:r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4724400" y="2746375"/>
            <a:ext cx="218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1756 – Tornado (May 08)</a:t>
            </a:r>
          </a:p>
        </p:txBody>
      </p:sp>
      <p:sp>
        <p:nvSpPr>
          <p:cNvPr id="18437" name="Text Box 18"/>
          <p:cNvSpPr txBox="1">
            <a:spLocks noChangeArrowheads="1"/>
          </p:cNvSpPr>
          <p:nvPr/>
        </p:nvSpPr>
        <p:spPr bwMode="auto">
          <a:xfrm>
            <a:off x="2598738" y="2746375"/>
            <a:ext cx="2005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1775 – Floods (Jun 08)</a:t>
            </a:r>
          </a:p>
        </p:txBody>
      </p:sp>
      <p:pic>
        <p:nvPicPr>
          <p:cNvPr id="18438" name="Picture 19" descr="t_dec_18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608138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0" descr="t_dec_1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738" y="1608138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1" descr="t_dec_17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013" y="1608138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2" descr="t_dec_17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75" y="1608138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24"/>
          <p:cNvSpPr txBox="1">
            <a:spLocks noChangeArrowheads="1"/>
          </p:cNvSpPr>
          <p:nvPr/>
        </p:nvSpPr>
        <p:spPr bwMode="auto">
          <a:xfrm>
            <a:off x="246063" y="4587875"/>
            <a:ext cx="2103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1752 –  Floods (May 08)</a:t>
            </a:r>
          </a:p>
        </p:txBody>
      </p: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834188" y="4567238"/>
            <a:ext cx="2065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1718 – Storms (Aug 07)</a:t>
            </a: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4765675" y="4587875"/>
            <a:ext cx="205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1723 – Floods (May 07)</a:t>
            </a:r>
          </a:p>
        </p:txBody>
      </p:sp>
      <p:sp>
        <p:nvSpPr>
          <p:cNvPr id="18445" name="Text Box 27"/>
          <p:cNvSpPr txBox="1">
            <a:spLocks noChangeArrowheads="1"/>
          </p:cNvSpPr>
          <p:nvPr/>
        </p:nvSpPr>
        <p:spPr bwMode="auto">
          <a:xfrm>
            <a:off x="2455863" y="4587875"/>
            <a:ext cx="2262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1735 – Ice Storm (Dec 07)</a:t>
            </a:r>
          </a:p>
        </p:txBody>
      </p:sp>
      <p:sp>
        <p:nvSpPr>
          <p:cNvPr id="18446" name="Text Box 32"/>
          <p:cNvSpPr txBox="1">
            <a:spLocks noChangeArrowheads="1"/>
          </p:cNvSpPr>
          <p:nvPr/>
        </p:nvSpPr>
        <p:spPr bwMode="auto">
          <a:xfrm>
            <a:off x="284163" y="6289675"/>
            <a:ext cx="2005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1712 – Floods (Jun 07)</a:t>
            </a:r>
          </a:p>
        </p:txBody>
      </p:sp>
      <p:sp>
        <p:nvSpPr>
          <p:cNvPr id="18447" name="Text Box 33"/>
          <p:cNvSpPr txBox="1">
            <a:spLocks noChangeArrowheads="1"/>
          </p:cNvSpPr>
          <p:nvPr/>
        </p:nvSpPr>
        <p:spPr bwMode="auto">
          <a:xfrm>
            <a:off x="6772275" y="6289675"/>
            <a:ext cx="2371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1677–Snow Storm (Dec 06)</a:t>
            </a:r>
          </a:p>
        </p:txBody>
      </p:sp>
      <p:sp>
        <p:nvSpPr>
          <p:cNvPr id="18448" name="Text Box 34"/>
          <p:cNvSpPr txBox="1">
            <a:spLocks noChangeArrowheads="1"/>
          </p:cNvSpPr>
          <p:nvPr/>
        </p:nvSpPr>
        <p:spPr bwMode="auto">
          <a:xfrm>
            <a:off x="4640263" y="6291263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1678 – Ice Storm (Jan 07)</a:t>
            </a:r>
          </a:p>
        </p:txBody>
      </p:sp>
      <p:sp>
        <p:nvSpPr>
          <p:cNvPr id="18449" name="Text Box 35"/>
          <p:cNvSpPr txBox="1">
            <a:spLocks noChangeArrowheads="1"/>
          </p:cNvSpPr>
          <p:nvPr/>
        </p:nvSpPr>
        <p:spPr bwMode="auto">
          <a:xfrm>
            <a:off x="2535238" y="6270625"/>
            <a:ext cx="205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1707 – Floods (May 07)</a:t>
            </a:r>
          </a:p>
        </p:txBody>
      </p:sp>
      <p:pic>
        <p:nvPicPr>
          <p:cNvPr id="18450" name="Picture 37" descr="t_dec_1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738" y="5211763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40" descr="t_dec_17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438525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41" descr="t_dec_17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03500" y="3438525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42" descr="t_dec_17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8700" y="3441700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43" descr="t_dec_17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4525" y="3438525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44" descr="t_dec_17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7975" y="5216525"/>
            <a:ext cx="1905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45" descr="t_dec_167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38700" y="5226050"/>
            <a:ext cx="1905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46" descr="t_dec_167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92938" y="5219700"/>
            <a:ext cx="190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8" name="Rectangle 4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27" charset="-128"/>
                <a:cs typeface="ＭＳ Ｐゴシック" pitchFamily="27" charset="-128"/>
              </a:rPr>
              <a:t>Recent Declared Disasters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100-year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The </a:t>
            </a:r>
            <a:r>
              <a:rPr lang="en-US" sz="3200" i="1" u="sng" dirty="0" smtClean="0">
                <a:solidFill>
                  <a:srgbClr val="000090"/>
                </a:solidFill>
              </a:rPr>
              <a:t>“100-year flood” </a:t>
            </a:r>
            <a:r>
              <a:rPr lang="en-US" sz="3200" dirty="0" smtClean="0"/>
              <a:t>is a one percent probability that a flood of a certain magnitude will occur</a:t>
            </a:r>
          </a:p>
          <a:p>
            <a:pPr lvl="1"/>
            <a:r>
              <a:rPr lang="en-US" dirty="0" smtClean="0"/>
              <a:t>50-year flood: expected to occur once every 50 years, or a 2% chance in any given year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25-year flood: expected to occur once every 25 years, or a 4% chance in any given year</a:t>
            </a:r>
          </a:p>
          <a:p>
            <a:r>
              <a:rPr lang="en-US" sz="3200" dirty="0" smtClean="0"/>
              <a:t>An event is equally likely to occur at any time</a:t>
            </a:r>
          </a:p>
          <a:p>
            <a:pPr lvl="1"/>
            <a:r>
              <a:rPr lang="en-US" dirty="0" smtClean="0"/>
              <a:t>Just because the 100-year flood occurred last year does not mean it will not happen this year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Can have occurrences in successive years, or even multiple occurrences in a single year!</a:t>
            </a:r>
          </a:p>
          <a:p>
            <a:r>
              <a:rPr lang="en-US" sz="3200" dirty="0" smtClean="0"/>
              <a:t>Based on prior events – their frequency and magnitude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In fact, once the event is added into the statistics, it becomes </a:t>
            </a:r>
            <a:r>
              <a:rPr lang="en-US" i="1" dirty="0" smtClean="0"/>
              <a:t>more likely</a:t>
            </a:r>
            <a:r>
              <a:rPr lang="en-US" dirty="0" smtClean="0"/>
              <a:t> (statistically-speaking) that the event will occur again, because you now have 2 events at the extremes</a:t>
            </a:r>
          </a:p>
          <a:p>
            <a:r>
              <a:rPr lang="en-US" sz="3200" dirty="0" smtClean="0"/>
              <a:t>Factors other than rainfall change the areas susceptible to flooding</a:t>
            </a:r>
          </a:p>
          <a:p>
            <a:pPr lvl="1"/>
            <a:r>
              <a:rPr lang="en-US" dirty="0" smtClean="0"/>
              <a:t>Upstream development / more concrete increases runoff</a:t>
            </a:r>
          </a:p>
          <a:p>
            <a:pPr lvl="1"/>
            <a:r>
              <a:rPr lang="en-US" dirty="0" smtClean="0"/>
              <a:t>Changes in land features &amp; ecosystems</a:t>
            </a:r>
          </a:p>
          <a:p>
            <a:pPr lvl="1"/>
            <a:r>
              <a:rPr lang="en-US" dirty="0" smtClean="0"/>
              <a:t>Climate changes: storms may be different now from what they were 25 or 50 years ago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300" dirty="0" smtClean="0"/>
              <a:t>Flooding—Turn Around, Don’t Drown </a:t>
            </a:r>
            <a:endParaRPr lang="en-US" sz="4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473952" cy="5257800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 dirty="0" smtClean="0"/>
              <a:t>National Weather Service slogan for flooding dangers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 dirty="0" smtClean="0"/>
              <a:t>Why should you not go through water on the roadway?</a:t>
            </a:r>
          </a:p>
          <a:p>
            <a:endParaRPr lang="en-US" dirty="0"/>
          </a:p>
        </p:txBody>
      </p:sp>
      <p:pic>
        <p:nvPicPr>
          <p:cNvPr id="4" name="Picture 3" descr="taddbarri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1524000"/>
            <a:ext cx="1930400" cy="2120900"/>
          </a:xfrm>
          <a:prstGeom prst="rect">
            <a:avLst/>
          </a:prstGeom>
        </p:spPr>
      </p:pic>
      <p:pic>
        <p:nvPicPr>
          <p:cNvPr id="5" name="Picture 13" descr="ffloo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27425"/>
            <a:ext cx="4736556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ffloo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6263" y="3533775"/>
            <a:ext cx="47720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WEATHER HAZARDS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029200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/>
              <a:t>While not much of a direct hazard in Oklahoma, their impacts can affect our state</a:t>
            </a:r>
          </a:p>
          <a:p>
            <a:r>
              <a:rPr lang="en-US" sz="3300" dirty="0" smtClean="0"/>
              <a:t>Main threats: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Storm surge</a:t>
            </a:r>
            <a:r>
              <a:rPr lang="en-US" dirty="0" smtClean="0"/>
              <a:t>: “pushes” ocean water against the coast raising water level by 15 feet or more</a:t>
            </a:r>
          </a:p>
          <a:p>
            <a:pPr lvl="1"/>
            <a:r>
              <a:rPr lang="en-US" dirty="0" smtClean="0"/>
              <a:t>Winds: Sustained winds over 160 mph with gusts over 200 mph recorded in the most intense hurricanes</a:t>
            </a:r>
          </a:p>
          <a:p>
            <a:pPr lvl="1"/>
            <a:r>
              <a:rPr lang="en-US" dirty="0" smtClean="0"/>
              <a:t>Inland flooding: tropical rains may drop several feet of rain in a few days; 60% of deaths are related to inland flooding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Tornadoes: Often occur in the right-front quadrant of the storm, embedded in </a:t>
            </a:r>
            <a:r>
              <a:rPr lang="en-US" i="1" u="sng" dirty="0" err="1" smtClean="0">
                <a:solidFill>
                  <a:srgbClr val="000090"/>
                </a:solidFill>
              </a:rPr>
              <a:t>rainbands</a:t>
            </a:r>
            <a:endParaRPr lang="en-US" i="1" u="sng" dirty="0" smtClean="0">
              <a:solidFill>
                <a:srgbClr val="000090"/>
              </a:solidFill>
            </a:endParaRPr>
          </a:p>
          <a:p>
            <a:r>
              <a:rPr lang="en-US" sz="3300" dirty="0" smtClean="0"/>
              <a:t>Ingredients for formation:</a:t>
            </a:r>
          </a:p>
          <a:p>
            <a:pPr lvl="1"/>
            <a:r>
              <a:rPr lang="en-US" dirty="0" smtClean="0"/>
              <a:t>Warm ocean waters (80°F)</a:t>
            </a:r>
          </a:p>
          <a:p>
            <a:pPr lvl="1"/>
            <a:r>
              <a:rPr lang="en-US" dirty="0" smtClean="0"/>
              <a:t>Unstable atmosphere</a:t>
            </a:r>
          </a:p>
          <a:p>
            <a:pPr lvl="1"/>
            <a:r>
              <a:rPr lang="en-US" dirty="0" smtClean="0"/>
              <a:t>Moist air throughout the troposphere</a:t>
            </a:r>
          </a:p>
          <a:p>
            <a:pPr lvl="1"/>
            <a:r>
              <a:rPr lang="en-US" dirty="0" smtClean="0"/>
              <a:t>Pre-existing surface disturbance</a:t>
            </a:r>
          </a:p>
          <a:p>
            <a:pPr lvl="1"/>
            <a:r>
              <a:rPr lang="en-US" dirty="0" smtClean="0"/>
              <a:t>Very little vertical wind shear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At least 300 miles from the equator (5° latitude)</a:t>
            </a:r>
          </a:p>
          <a:p>
            <a:r>
              <a:rPr lang="en-US" sz="3300" dirty="0" smtClean="0"/>
              <a:t>Given different names around the world: hurricane, typhoon, tropical cyclone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77000" y="6019800"/>
            <a:ext cx="2341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NASA (Hurricane Katrina)</a:t>
            </a:r>
            <a:endParaRPr lang="en-US" sz="1200" b="1" i="1" dirty="0"/>
          </a:p>
        </p:txBody>
      </p:sp>
      <p:pic>
        <p:nvPicPr>
          <p:cNvPr id="7" name="Picture 6" descr="126301main_Katrina_082805_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975" y="1828800"/>
            <a:ext cx="3248025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Tropical cyclones form as air rises from a warm ocean surface</a:t>
            </a:r>
          </a:p>
          <a:p>
            <a:pPr lvl="1">
              <a:spcAft>
                <a:spcPts val="600"/>
              </a:spcAft>
            </a:pPr>
            <a:r>
              <a:rPr lang="en-US" i="1" dirty="0" smtClean="0">
                <a:solidFill>
                  <a:srgbClr val="000090"/>
                </a:solidFill>
              </a:rPr>
              <a:t>Condensation</a:t>
            </a:r>
            <a:r>
              <a:rPr lang="en-US" dirty="0" smtClean="0"/>
              <a:t> releases heat which adds to the strength of the updraft</a:t>
            </a:r>
            <a:endParaRPr lang="en-US" i="1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Air spirals inward toward the circulation center (surface low pressure), creating spiral </a:t>
            </a:r>
            <a:r>
              <a:rPr lang="en-US" i="1" u="sng" dirty="0" err="1" smtClean="0">
                <a:solidFill>
                  <a:srgbClr val="000090"/>
                </a:solidFill>
              </a:rPr>
              <a:t>rainbands</a:t>
            </a:r>
            <a:endParaRPr lang="en-US" i="1" u="sng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As air nears the center, </a:t>
            </a:r>
            <a:r>
              <a:rPr lang="en-US" i="1" u="sng" dirty="0" smtClean="0">
                <a:solidFill>
                  <a:srgbClr val="000090"/>
                </a:solidFill>
              </a:rPr>
              <a:t>centrifugal force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counteracts the pressure gradient force, forming an area ~20-40 across, where rising motion ceases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Air in the center is replaced by sinking air from the top of the storm, creating an </a:t>
            </a:r>
            <a:r>
              <a:rPr lang="en-US" i="1" u="sng" dirty="0" smtClean="0">
                <a:solidFill>
                  <a:srgbClr val="000090"/>
                </a:solidFill>
              </a:rPr>
              <a:t>eye</a:t>
            </a:r>
            <a:r>
              <a:rPr lang="en-US" dirty="0" smtClean="0"/>
              <a:t> (descending air warms and dries)</a:t>
            </a:r>
          </a:p>
          <a:p>
            <a:r>
              <a:rPr lang="en-US" dirty="0" smtClean="0"/>
              <a:t>Tropical storm winds extend outward about 300 miles in mature hurricanes</a:t>
            </a:r>
          </a:p>
          <a:p>
            <a:pPr lvl="1"/>
            <a:r>
              <a:rPr lang="en-US" dirty="0" smtClean="0"/>
              <a:t>the largest on record was 675 miles across; the smallest just 30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08194" y="6581001"/>
            <a:ext cx="343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  <p:pic>
        <p:nvPicPr>
          <p:cNvPr id="8" name="Picture 7" descr="waterp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3458" y="1447800"/>
            <a:ext cx="2060542" cy="3276600"/>
          </a:xfrm>
          <a:prstGeom prst="rect">
            <a:avLst/>
          </a:prstGeom>
        </p:spPr>
      </p:pic>
      <p:pic>
        <p:nvPicPr>
          <p:cNvPr id="9" name="Picture 8" descr="hurr_cro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4285" y="4800600"/>
            <a:ext cx="3339715" cy="182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 smtClean="0"/>
              <a:t>Hurricanes go through stages of growth: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Tropical Depression</a:t>
            </a:r>
            <a:r>
              <a:rPr lang="en-US" dirty="0" smtClean="0"/>
              <a:t>: circulation with sustained wind speeds of up to 38 mph (storm not yet named)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Tropical Storm</a:t>
            </a:r>
            <a:r>
              <a:rPr lang="en-US" dirty="0" smtClean="0"/>
              <a:t>: sustained wind speeds 39-73 mph (the storm receives a name)</a:t>
            </a:r>
          </a:p>
          <a:p>
            <a:pPr lvl="1">
              <a:spcAft>
                <a:spcPts val="600"/>
              </a:spcAft>
            </a:pPr>
            <a:r>
              <a:rPr lang="en-US" i="1" u="sng" dirty="0" smtClean="0">
                <a:solidFill>
                  <a:srgbClr val="000090"/>
                </a:solidFill>
              </a:rPr>
              <a:t>Hurricane</a:t>
            </a:r>
            <a:r>
              <a:rPr lang="en-US" dirty="0" smtClean="0"/>
              <a:t>: sustained wind speeds of 74 mph or greater</a:t>
            </a:r>
            <a:endParaRPr lang="en-US" i="1" u="sng" dirty="0" smtClean="0"/>
          </a:p>
          <a:p>
            <a:r>
              <a:rPr lang="en-US" sz="3400" dirty="0" smtClean="0"/>
              <a:t>Hurricanes are further assigned a category (1-5) based on their sustained wind speed</a:t>
            </a:r>
          </a:p>
          <a:p>
            <a:pPr lvl="1"/>
            <a:r>
              <a:rPr lang="en-US" dirty="0" smtClean="0"/>
              <a:t>Category 1: 74-95 mph; little damage</a:t>
            </a:r>
          </a:p>
          <a:p>
            <a:pPr lvl="1"/>
            <a:r>
              <a:rPr lang="en-US" dirty="0" smtClean="0"/>
              <a:t>Category 2: 96-110 mph; roof and tree damage</a:t>
            </a:r>
          </a:p>
          <a:p>
            <a:pPr lvl="1"/>
            <a:r>
              <a:rPr lang="en-US" dirty="0" smtClean="0"/>
              <a:t>Category 3: 110-130 mph; some structural damage; storm surge up to 12 feet</a:t>
            </a:r>
          </a:p>
          <a:p>
            <a:pPr lvl="1"/>
            <a:r>
              <a:rPr lang="en-US" dirty="0" smtClean="0"/>
              <a:t>Category 4: 131-155 mph; widespread damage, some structural failure; storm surge to 18 feet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Category 5: &gt;155 mph; complete structural failures; storm surge greater than 18 feet</a:t>
            </a:r>
          </a:p>
          <a:p>
            <a:r>
              <a:rPr lang="en-US" sz="3400" dirty="0" smtClean="0"/>
              <a:t>Category 3-5 is considered a “major hurricane”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These account for 83% of damage, but are only 21% of </a:t>
            </a:r>
            <a:r>
              <a:rPr lang="en-US" dirty="0" err="1" smtClean="0"/>
              <a:t>landfalling</a:t>
            </a:r>
            <a:r>
              <a:rPr lang="en-US" dirty="0" smtClean="0"/>
              <a:t> (U.S.) hurricanes</a:t>
            </a:r>
          </a:p>
          <a:p>
            <a:r>
              <a:rPr lang="en-US" sz="3400" dirty="0" smtClean="0"/>
              <a:t>When hurricanes make landfall, two things happen:</a:t>
            </a:r>
          </a:p>
          <a:p>
            <a:pPr lvl="1"/>
            <a:r>
              <a:rPr lang="en-US" dirty="0" smtClean="0"/>
              <a:t>They lose their source of energy – conversion of warm, moist ocean air into heat that sustains the updrafts</a:t>
            </a:r>
          </a:p>
          <a:p>
            <a:pPr lvl="1"/>
            <a:r>
              <a:rPr lang="en-US" dirty="0" smtClean="0"/>
              <a:t>Friction increases, slowing wind speeds and allowing more </a:t>
            </a:r>
            <a:r>
              <a:rPr lang="en-US" i="1" dirty="0" smtClean="0"/>
              <a:t>convergence</a:t>
            </a:r>
            <a:r>
              <a:rPr lang="en-US" dirty="0" smtClean="0"/>
              <a:t> of air into the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5638800"/>
            <a:ext cx="1864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Wikipedia / NASA</a:t>
            </a:r>
            <a:endParaRPr lang="en-US" sz="1200" b="1" i="1" dirty="0"/>
          </a:p>
        </p:txBody>
      </p:sp>
      <p:pic>
        <p:nvPicPr>
          <p:cNvPr id="8" name="Picture 7" descr="Typhoon_saomai_060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752600"/>
            <a:ext cx="3124200" cy="3905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27" charset="-128"/>
                <a:cs typeface="ＭＳ Ｐゴシック" pitchFamily="27" charset="-128"/>
              </a:rPr>
              <a:t>Hurricane Tracks (2005)</a:t>
            </a:r>
          </a:p>
        </p:txBody>
      </p:sp>
      <p:pic>
        <p:nvPicPr>
          <p:cNvPr id="68611" name="Picture 4" descr="2005at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-18170" r="-181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All winter storms are basically regular storms but in a cold environment</a:t>
            </a:r>
          </a:p>
          <a:p>
            <a:r>
              <a:rPr lang="en-US" dirty="0" smtClean="0"/>
              <a:t>Ingredients (sound familiar?):</a:t>
            </a:r>
          </a:p>
          <a:p>
            <a:pPr lvl="1"/>
            <a:r>
              <a:rPr lang="en-US" dirty="0" smtClean="0"/>
              <a:t>Moisture</a:t>
            </a:r>
          </a:p>
          <a:p>
            <a:pPr lvl="1"/>
            <a:r>
              <a:rPr lang="en-US" dirty="0" smtClean="0"/>
              <a:t>Instability</a:t>
            </a:r>
          </a:p>
          <a:p>
            <a:pPr lvl="1"/>
            <a:r>
              <a:rPr lang="en-US" dirty="0" smtClean="0"/>
              <a:t>Lift</a:t>
            </a:r>
          </a:p>
          <a:p>
            <a:pPr lvl="1">
              <a:buNone/>
            </a:pPr>
            <a:r>
              <a:rPr lang="en-US" dirty="0" smtClean="0"/>
              <a:t>+	Cold layer through which precipitation falls</a:t>
            </a:r>
          </a:p>
          <a:p>
            <a:r>
              <a:rPr lang="en-US" dirty="0" smtClean="0"/>
              <a:t>Dangers</a:t>
            </a:r>
          </a:p>
          <a:p>
            <a:pPr lvl="1"/>
            <a:r>
              <a:rPr lang="en-US" u="sng" dirty="0" smtClean="0"/>
              <a:t>Snow squalls</a:t>
            </a:r>
            <a:r>
              <a:rPr lang="en-US" dirty="0" smtClean="0"/>
              <a:t>: brief intense periods of snow can cause ‘white out’ conditions</a:t>
            </a:r>
          </a:p>
          <a:p>
            <a:pPr lvl="1"/>
            <a:r>
              <a:rPr lang="en-US" u="sng" dirty="0" smtClean="0"/>
              <a:t>Blowing snow</a:t>
            </a:r>
            <a:r>
              <a:rPr lang="en-US" dirty="0" smtClean="0"/>
              <a:t>: reduces visibility and creates drifts</a:t>
            </a:r>
          </a:p>
          <a:p>
            <a:pPr lvl="1"/>
            <a:r>
              <a:rPr lang="en-US" u="sng" dirty="0" smtClean="0"/>
              <a:t>Blizzard</a:t>
            </a:r>
            <a:r>
              <a:rPr lang="en-US" dirty="0" smtClean="0"/>
              <a:t>: winds over 35 mph with snow falling, reducing visibility to ¼ mile or less for at least 3 hours</a:t>
            </a:r>
          </a:p>
          <a:p>
            <a:pPr lvl="1"/>
            <a:r>
              <a:rPr lang="en-US" u="sng" dirty="0" smtClean="0"/>
              <a:t>Avalanche</a:t>
            </a:r>
            <a:r>
              <a:rPr lang="en-US" dirty="0" smtClean="0"/>
              <a:t>: heavy snow in mountains can slide downhill, collecting more snow along the path</a:t>
            </a:r>
          </a:p>
          <a:p>
            <a:r>
              <a:rPr lang="en-US" dirty="0" smtClean="0"/>
              <a:t>Most risks are not directly related to the storm:</a:t>
            </a:r>
          </a:p>
          <a:p>
            <a:pPr lvl="1"/>
            <a:r>
              <a:rPr lang="en-US" dirty="0" smtClean="0"/>
              <a:t>Traffic accidents (70% of fatalities)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Hypothermia</a:t>
            </a:r>
            <a:r>
              <a:rPr lang="en-US" dirty="0" smtClean="0"/>
              <a:t> from prolonged exposure to the cold (25% of fatalities)</a:t>
            </a:r>
          </a:p>
          <a:p>
            <a:pPr lvl="1"/>
            <a:r>
              <a:rPr lang="en-US" dirty="0" smtClean="0"/>
              <a:t>Falling on the ice</a:t>
            </a:r>
          </a:p>
          <a:p>
            <a:pPr lvl="1"/>
            <a:r>
              <a:rPr lang="en-US" dirty="0" smtClean="0"/>
              <a:t>Heart attacks while shoveling snow / clearing debris</a:t>
            </a:r>
          </a:p>
          <a:p>
            <a:pPr lvl="1"/>
            <a:r>
              <a:rPr lang="en-US" dirty="0" smtClean="0"/>
              <a:t>Falling tree limbs, power lines, or falling ice</a:t>
            </a:r>
          </a:p>
        </p:txBody>
      </p:sp>
      <p:pic>
        <p:nvPicPr>
          <p:cNvPr id="8" name="Picture 7" descr="ice arbuck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199" y="1524000"/>
            <a:ext cx="335280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Winter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64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Snow</a:t>
            </a:r>
          </a:p>
          <a:p>
            <a:pPr lvl="1"/>
            <a:r>
              <a:rPr lang="en-US" dirty="0" smtClean="0"/>
              <a:t>Ice crystals form in the cloud and stick together, making snowflakes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Cold throughout the depth of the storm</a:t>
            </a:r>
          </a:p>
          <a:p>
            <a:r>
              <a:rPr lang="en-US" dirty="0" smtClean="0"/>
              <a:t>Sleet</a:t>
            </a:r>
          </a:p>
          <a:p>
            <a:pPr lvl="1"/>
            <a:r>
              <a:rPr lang="en-US" dirty="0" smtClean="0"/>
              <a:t>An intervening layer of warm air between the cloud and surface</a:t>
            </a:r>
          </a:p>
          <a:p>
            <a:pPr lvl="1"/>
            <a:r>
              <a:rPr lang="en-US" dirty="0" smtClean="0"/>
              <a:t>Some snow melts and then re-freezes before reaching the ground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Results in a combination of snow and ice pellets</a:t>
            </a:r>
          </a:p>
          <a:p>
            <a:r>
              <a:rPr lang="en-US" dirty="0" smtClean="0"/>
              <a:t>Freezing Rain</a:t>
            </a:r>
          </a:p>
          <a:p>
            <a:pPr lvl="1"/>
            <a:r>
              <a:rPr lang="en-US" dirty="0" smtClean="0"/>
              <a:t>Deeper warm layer; snow melts completely</a:t>
            </a:r>
          </a:p>
          <a:p>
            <a:pPr lvl="1"/>
            <a:r>
              <a:rPr lang="en-US" dirty="0" smtClean="0"/>
              <a:t>Falls into shallow cold layer at surface where it becomes </a:t>
            </a:r>
            <a:r>
              <a:rPr lang="en-US" i="1" u="sng" dirty="0" err="1" smtClean="0">
                <a:solidFill>
                  <a:srgbClr val="000090"/>
                </a:solidFill>
              </a:rPr>
              <a:t>supercooled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Does not have time to re-freeze (like sleet)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Freezes on contact with below-freezing surfaces (roads, trees, cars, …)</a:t>
            </a:r>
          </a:p>
          <a:p>
            <a:r>
              <a:rPr lang="en-US" dirty="0" err="1" smtClean="0"/>
              <a:t>Thundersnow</a:t>
            </a:r>
            <a:endParaRPr lang="en-US" dirty="0" smtClean="0"/>
          </a:p>
          <a:p>
            <a:pPr lvl="1"/>
            <a:r>
              <a:rPr lang="en-US" dirty="0" smtClean="0"/>
              <a:t>Simply a thunderstorm in cold air</a:t>
            </a:r>
          </a:p>
          <a:p>
            <a:pPr lvl="1"/>
            <a:r>
              <a:rPr lang="en-US" dirty="0" smtClean="0"/>
              <a:t>Still has convective properties (updraft, charge separation)</a:t>
            </a:r>
          </a:p>
          <a:p>
            <a:pPr lvl="1"/>
            <a:r>
              <a:rPr lang="en-US" dirty="0" smtClean="0"/>
              <a:t>Can occur with any of these types</a:t>
            </a:r>
          </a:p>
        </p:txBody>
      </p:sp>
      <p:pic>
        <p:nvPicPr>
          <p:cNvPr id="4" name="Picture 3" descr="sn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7320" y="1524000"/>
            <a:ext cx="3086680" cy="1600200"/>
          </a:xfrm>
          <a:prstGeom prst="rect">
            <a:avLst/>
          </a:prstGeom>
        </p:spPr>
      </p:pic>
      <p:pic>
        <p:nvPicPr>
          <p:cNvPr id="5" name="Picture 4" descr="sle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7320" y="3124200"/>
            <a:ext cx="3086680" cy="1600200"/>
          </a:xfrm>
          <a:prstGeom prst="rect">
            <a:avLst/>
          </a:prstGeom>
        </p:spPr>
      </p:pic>
      <p:pic>
        <p:nvPicPr>
          <p:cNvPr id="6" name="Picture 5" descr="freezingra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2337" y="4724400"/>
            <a:ext cx="3111663" cy="160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Winter Storm Oklahoma, </a:t>
            </a:r>
            <a:br>
              <a:rPr lang="en-US" dirty="0">
                <a:ea typeface="ＭＳ Ｐゴシック" pitchFamily="27" charset="-128"/>
                <a:cs typeface="ＭＳ Ｐゴシック" pitchFamily="27" charset="-128"/>
              </a:rPr>
            </a:br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9-10 December 2007</a:t>
            </a:r>
          </a:p>
        </p:txBody>
      </p:sp>
      <p:sp>
        <p:nvSpPr>
          <p:cNvPr id="64515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6" name="Picture 5" descr="IcedBranchesCU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27000" y="1285875"/>
            <a:ext cx="318293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IciclesHouseLg"/>
          <p:cNvPicPr>
            <a:picLocks noChangeAspect="1" noChangeArrowheads="1"/>
          </p:cNvPicPr>
          <p:nvPr/>
        </p:nvPicPr>
        <p:blipFill>
          <a:blip r:embed="rId4" cstate="print">
            <a:lum bright="40000" contrast="-20000"/>
          </a:blip>
          <a:srcRect/>
          <a:stretch>
            <a:fillRect/>
          </a:stretch>
        </p:blipFill>
        <p:spPr bwMode="auto">
          <a:xfrm>
            <a:off x="3511550" y="1265238"/>
            <a:ext cx="199866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8" descr="IcyAnemom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 l="25972" t="8125" r="18378"/>
          <a:stretch>
            <a:fillRect/>
          </a:stretch>
        </p:blipFill>
        <p:spPr bwMode="auto">
          <a:xfrm>
            <a:off x="6432550" y="3730625"/>
            <a:ext cx="252571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9" descr="IrisTreeBent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131763" y="3886200"/>
            <a:ext cx="361473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0" descr="StopIceOnTrees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5621338" y="1277938"/>
            <a:ext cx="344487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6" descr="IcedLight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3902075" y="3954463"/>
            <a:ext cx="217805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National Weather Fatalities</a:t>
            </a:r>
          </a:p>
        </p:txBody>
      </p:sp>
      <p:pic>
        <p:nvPicPr>
          <p:cNvPr id="19460" name="Picture 5" descr="30-yearWxFatali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0" y="1600200"/>
            <a:ext cx="605155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743575" y="5926138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Graphic courtesy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 Chill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382000" cy="34289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Wind blows heat away from your body</a:t>
            </a:r>
          </a:p>
          <a:p>
            <a:pPr lvl="1"/>
            <a:r>
              <a:rPr lang="en-US" dirty="0" smtClean="0"/>
              <a:t>Shortens the amount of time needed to cool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Wind chill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is based on the rate of heat loss due to wind on exposed skin</a:t>
            </a:r>
            <a:endParaRPr lang="en-US" i="1" u="sng" dirty="0" smtClean="0"/>
          </a:p>
          <a:p>
            <a:r>
              <a:rPr lang="en-US" dirty="0" smtClean="0"/>
              <a:t>Risks of extreme cold are increased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Frost bite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occurs when tissue (skin) freezes; most commonly extremities such as toes, fingers, ears, or nose</a:t>
            </a:r>
            <a:endParaRPr lang="en-US" i="1" u="sng" dirty="0" smtClean="0"/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Hypothermia</a:t>
            </a:r>
            <a:r>
              <a:rPr lang="en-US" dirty="0" smtClean="0"/>
              <a:t> occurs when the body temperature drops below 95°F</a:t>
            </a:r>
            <a:endParaRPr lang="en-US" i="1" u="sng" dirty="0" smtClean="0"/>
          </a:p>
          <a:p>
            <a:r>
              <a:rPr lang="en-US" dirty="0" smtClean="0"/>
              <a:t>It will not reduce inanimate objects (like pipes) to that temperature</a:t>
            </a:r>
          </a:p>
          <a:p>
            <a:endParaRPr lang="en-US" dirty="0" smtClean="0"/>
          </a:p>
          <a:p>
            <a:r>
              <a:rPr lang="en-US" u="sng" dirty="0" smtClean="0"/>
              <a:t>Stay Warm: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Wear layers (traps heat)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Avoid sweating (evaporation)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Cover head (50% of heat loss)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Cover mouth (protect lungs)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wind chill 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</p:spPr>
      </p:pic>
      <p:pic>
        <p:nvPicPr>
          <p:cNvPr id="10" name="Picture 9" descr="windchill ch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543494"/>
            <a:ext cx="4419600" cy="1949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Heat waves are the #1 weather-related killer in the United States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Responsible for an average of 170 deaths per year</a:t>
            </a:r>
          </a:p>
          <a:p>
            <a:r>
              <a:rPr lang="en-US" sz="3200" dirty="0" smtClean="0"/>
              <a:t>Effects are increased in urban areas</a:t>
            </a:r>
          </a:p>
          <a:p>
            <a:pPr lvl="1"/>
            <a:r>
              <a:rPr lang="en-US" dirty="0" smtClean="0"/>
              <a:t>Concrete absorbs and retains heat very efficiently</a:t>
            </a:r>
          </a:p>
          <a:p>
            <a:pPr lvl="1"/>
            <a:r>
              <a:rPr lang="en-US" dirty="0" smtClean="0"/>
              <a:t>Does not cool down much at night; body does not get relief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Some urban heat events have killed thousands</a:t>
            </a:r>
          </a:p>
          <a:p>
            <a:r>
              <a:rPr lang="en-US" sz="3200" dirty="0" smtClean="0"/>
              <a:t>Heat is dissipated through </a:t>
            </a:r>
            <a:r>
              <a:rPr lang="en-US" sz="3200" i="1" dirty="0" smtClean="0">
                <a:solidFill>
                  <a:srgbClr val="000090"/>
                </a:solidFill>
              </a:rPr>
              <a:t>radiation, convection</a:t>
            </a:r>
            <a:r>
              <a:rPr lang="en-US" sz="3200" i="1" dirty="0" smtClean="0"/>
              <a:t>, </a:t>
            </a:r>
            <a:r>
              <a:rPr lang="en-US" sz="3200" dirty="0" smtClean="0"/>
              <a:t>or </a:t>
            </a:r>
            <a:r>
              <a:rPr lang="en-US" sz="3200" i="1" dirty="0" smtClean="0">
                <a:solidFill>
                  <a:srgbClr val="000090"/>
                </a:solidFill>
              </a:rPr>
              <a:t>evaporation</a:t>
            </a:r>
            <a:endParaRPr lang="en-US" sz="3200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At lower temperatures, radiation and convection efficiently dissipate heat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Above 95 degrees (air temperature), these no longer work, so we sweat in order to cool by evaporation</a:t>
            </a:r>
          </a:p>
          <a:p>
            <a:r>
              <a:rPr lang="en-US" sz="3200" dirty="0" smtClean="0"/>
              <a:t>“At risk” populations include the elderly, children, and sick people, but even healthy people may succumb to the heat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6021" y="38100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  <p:pic>
        <p:nvPicPr>
          <p:cNvPr id="7" name="Picture 6" descr="s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627" y="1600200"/>
            <a:ext cx="3304373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91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It’s not the heat, it’s the humidity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Well, actually it’s both!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High humidity retards evaporation, so dissipation of heat through sweating is less effective</a:t>
            </a:r>
          </a:p>
          <a:p>
            <a:r>
              <a:rPr lang="en-US" dirty="0" smtClean="0"/>
              <a:t>The </a:t>
            </a:r>
            <a:r>
              <a:rPr lang="en-US" i="1" u="sng" dirty="0" smtClean="0"/>
              <a:t>apparent temperature</a:t>
            </a:r>
            <a:r>
              <a:rPr lang="en-US" dirty="0" smtClean="0"/>
              <a:t>, or heat index, is based on a combination of temperature and humidity</a:t>
            </a:r>
          </a:p>
          <a:p>
            <a:pPr lvl="1"/>
            <a:r>
              <a:rPr lang="en-US" dirty="0" smtClean="0"/>
              <a:t>The equivalent of what the temperature would have to be if humidity was negligible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Based on shady areas, light winds; full sunshine and/or strong winds can add 15 degrees to this</a:t>
            </a:r>
          </a:p>
          <a:p>
            <a:r>
              <a:rPr lang="en-US" dirty="0" smtClean="0"/>
              <a:t>Prolonged exposure can lead to heat cramps, heat exhaustion, or heatstroke</a:t>
            </a:r>
            <a:endParaRPr lang="en-US" dirty="0"/>
          </a:p>
        </p:txBody>
      </p:sp>
      <p:pic>
        <p:nvPicPr>
          <p:cNvPr id="4" name="Picture 3" descr="heatindex_gra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9734" y="1524000"/>
            <a:ext cx="4634265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Heat Index Chart</a:t>
            </a:r>
          </a:p>
        </p:txBody>
      </p:sp>
      <p:pic>
        <p:nvPicPr>
          <p:cNvPr id="56324" name="Picture 5" descr="heatin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1264"/>
            <a:ext cx="7086600" cy="5060511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812800" y="6583363"/>
            <a:ext cx="2036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3366"/>
                </a:solidFill>
                <a:latin typeface="Times New Roman" pitchFamily="27" charset="0"/>
              </a:rPr>
              <a:t>Graphic courtesy of the NWS</a:t>
            </a:r>
            <a:r>
              <a:rPr lang="en-US" sz="1200">
                <a:solidFill>
                  <a:schemeClr val="bg1"/>
                </a:solidFill>
                <a:latin typeface="Times New Roman" pitchFamily="27" charset="0"/>
              </a:rPr>
              <a:t> </a:t>
            </a:r>
          </a:p>
        </p:txBody>
      </p:sp>
      <p:sp>
        <p:nvSpPr>
          <p:cNvPr id="56326" name="Freeform 7"/>
          <p:cNvSpPr>
            <a:spLocks/>
          </p:cNvSpPr>
          <p:nvPr/>
        </p:nvSpPr>
        <p:spPr bwMode="auto">
          <a:xfrm>
            <a:off x="1622425" y="3406775"/>
            <a:ext cx="6203950" cy="1752600"/>
          </a:xfrm>
          <a:custGeom>
            <a:avLst/>
            <a:gdLst>
              <a:gd name="T0" fmla="*/ 0 w 3908"/>
              <a:gd name="T1" fmla="*/ 0 h 1104"/>
              <a:gd name="T2" fmla="*/ 914817513 w 3908"/>
              <a:gd name="T3" fmla="*/ 554434375 h 1104"/>
              <a:gd name="T4" fmla="*/ 2147483647 w 3908"/>
              <a:gd name="T5" fmla="*/ 1141631575 h 1104"/>
              <a:gd name="T6" fmla="*/ 2147483647 w 3908"/>
              <a:gd name="T7" fmla="*/ 1867436575 h 1104"/>
              <a:gd name="T8" fmla="*/ 2147483647 w 3908"/>
              <a:gd name="T9" fmla="*/ 2147483647 h 1104"/>
              <a:gd name="T10" fmla="*/ 2147483647 w 3908"/>
              <a:gd name="T11" fmla="*/ 2147483647 h 1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08"/>
              <a:gd name="T19" fmla="*/ 0 h 1104"/>
              <a:gd name="T20" fmla="*/ 3908 w 3908"/>
              <a:gd name="T21" fmla="*/ 1104 h 11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08" h="1104">
                <a:moveTo>
                  <a:pt x="0" y="0"/>
                </a:moveTo>
                <a:cubicBezTo>
                  <a:pt x="106" y="72"/>
                  <a:pt x="213" y="145"/>
                  <a:pt x="363" y="220"/>
                </a:cubicBezTo>
                <a:cubicBezTo>
                  <a:pt x="513" y="295"/>
                  <a:pt x="658" y="366"/>
                  <a:pt x="898" y="453"/>
                </a:cubicBezTo>
                <a:cubicBezTo>
                  <a:pt x="1138" y="540"/>
                  <a:pt x="1493" y="663"/>
                  <a:pt x="1803" y="741"/>
                </a:cubicBezTo>
                <a:cubicBezTo>
                  <a:pt x="2113" y="819"/>
                  <a:pt x="2405" y="859"/>
                  <a:pt x="2756" y="919"/>
                </a:cubicBezTo>
                <a:cubicBezTo>
                  <a:pt x="3107" y="979"/>
                  <a:pt x="3507" y="1041"/>
                  <a:pt x="3908" y="1104"/>
                </a:cubicBezTo>
              </a:path>
            </a:pathLst>
          </a:cu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3833813" y="3211513"/>
            <a:ext cx="3949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Severe heat disorders are likely with continued exposure</a:t>
            </a:r>
          </a:p>
        </p:txBody>
      </p:sp>
      <p:sp>
        <p:nvSpPr>
          <p:cNvPr id="54283" name="AutoShape 11"/>
          <p:cNvSpPr>
            <a:spLocks noChangeAspect="1" noChangeArrowheads="1"/>
          </p:cNvSpPr>
          <p:nvPr/>
        </p:nvSpPr>
        <p:spPr bwMode="auto">
          <a:xfrm>
            <a:off x="2667000" y="4114800"/>
            <a:ext cx="457200" cy="4572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10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animBg="1"/>
      <p:bldP spid="5428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27" charset="-128"/>
                <a:cs typeface="ＭＳ Ｐゴシック" pitchFamily="27" charset="-128"/>
              </a:rPr>
              <a:t>Heat Index in Oklahoma</a:t>
            </a:r>
          </a:p>
        </p:txBody>
      </p:sp>
      <p:pic>
        <p:nvPicPr>
          <p:cNvPr id="4" name="Picture 3" descr="daysgt1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1577975"/>
            <a:ext cx="494347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eat Index 10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2288" y="4184650"/>
            <a:ext cx="4646612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91163" y="2344738"/>
            <a:ext cx="2860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Actual Temperature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19313" y="5378450"/>
            <a:ext cx="167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Heat Index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029200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Persistent period of unusually dry weather that leads to impacts on crops and/or water supplies</a:t>
            </a:r>
          </a:p>
          <a:p>
            <a:r>
              <a:rPr lang="en-US" sz="3600" dirty="0" smtClean="0"/>
              <a:t>May be severe short-term effects or prolonged, extended droughts</a:t>
            </a:r>
          </a:p>
          <a:p>
            <a:pPr lvl="1"/>
            <a:r>
              <a:rPr lang="en-US" sz="2900" dirty="0" smtClean="0"/>
              <a:t>“agricultural drought” – usually shorter term, affecting crop growth &amp; pastures</a:t>
            </a:r>
          </a:p>
          <a:p>
            <a:pPr lvl="1"/>
            <a:r>
              <a:rPr lang="en-US" sz="2900" dirty="0" smtClean="0"/>
              <a:t>“meteorological drought” – extended period of below-normal precipitation</a:t>
            </a:r>
          </a:p>
          <a:p>
            <a:pPr lvl="1"/>
            <a:r>
              <a:rPr lang="en-US" sz="2900" dirty="0" smtClean="0"/>
              <a:t>“hydrologic drought” – prolonged dryness affecting streams, lakes, and ground water supplies</a:t>
            </a:r>
          </a:p>
          <a:p>
            <a:pPr lvl="1">
              <a:spcAft>
                <a:spcPts val="1200"/>
              </a:spcAft>
            </a:pPr>
            <a:r>
              <a:rPr lang="en-US" sz="2900" dirty="0" smtClean="0"/>
              <a:t>“socio-economic drought” – impacts causing severe economic losses and/or social disruptions</a:t>
            </a:r>
          </a:p>
          <a:p>
            <a:r>
              <a:rPr lang="en-US" sz="3600" dirty="0" smtClean="0"/>
              <a:t>Associated hazards:</a:t>
            </a:r>
          </a:p>
          <a:p>
            <a:pPr lvl="1"/>
            <a:r>
              <a:rPr lang="en-US" sz="2900" dirty="0" smtClean="0"/>
              <a:t>Heat waves</a:t>
            </a:r>
          </a:p>
          <a:p>
            <a:pPr lvl="1"/>
            <a:r>
              <a:rPr lang="en-US" sz="2900" dirty="0" smtClean="0"/>
              <a:t>Wild fires</a:t>
            </a:r>
          </a:p>
          <a:p>
            <a:pPr lvl="1"/>
            <a:r>
              <a:rPr lang="en-US" sz="2900" dirty="0" smtClean="0"/>
              <a:t>Expansive soils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00800" y="3810000"/>
            <a:ext cx="228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NASA Earth Observatory</a:t>
            </a:r>
            <a:endParaRPr lang="en-US" sz="1200" b="1" i="1" dirty="0"/>
          </a:p>
        </p:txBody>
      </p:sp>
      <p:pic>
        <p:nvPicPr>
          <p:cNvPr id="6" name="Picture 5" descr="bathtub_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9942" y="1676400"/>
            <a:ext cx="3457222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1813"/>
          </a:xfrm>
        </p:spPr>
        <p:txBody>
          <a:bodyPr/>
          <a:lstStyle/>
          <a:p>
            <a:pPr eaLnBrk="1" hangingPunct="1"/>
            <a:r>
              <a:rPr lang="en-US" sz="2800" b="1" dirty="0">
                <a:ea typeface="ＭＳ Ｐゴシック" pitchFamily="35" charset="-128"/>
              </a:rPr>
              <a:t>Multiple competing values, Multiple competing objectives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gray">
          <a:xfrm>
            <a:off x="2209800" y="4191000"/>
            <a:ext cx="5562600" cy="1325563"/>
          </a:xfrm>
          <a:prstGeom prst="ellipse">
            <a:avLst/>
          </a:prstGeom>
          <a:gradFill rotWithShape="1">
            <a:gsLst>
              <a:gs pos="0">
                <a:srgbClr val="292929"/>
              </a:gs>
              <a:gs pos="100000">
                <a:schemeClr val="bg1"/>
              </a:gs>
            </a:gsLst>
            <a:lin ang="2700000" scaled="1"/>
          </a:gradFill>
          <a:ln w="3175">
            <a:noFill/>
            <a:round/>
            <a:headEnd/>
            <a:tailEnd type="none" w="sm" len="sm"/>
          </a:ln>
        </p:spPr>
        <p:txBody>
          <a:bodyPr vert="eaVert" wrap="none" lIns="92075" tIns="46038" rIns="92075" bIns="46038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gray">
          <a:xfrm rot="-998297">
            <a:off x="1462088" y="2165350"/>
            <a:ext cx="5762625" cy="3016250"/>
          </a:xfrm>
          <a:prstGeom prst="ellipse">
            <a:avLst/>
          </a:prstGeom>
          <a:gradFill rotWithShape="0">
            <a:gsLst>
              <a:gs pos="0">
                <a:srgbClr val="29698D"/>
              </a:gs>
              <a:gs pos="50000">
                <a:srgbClr val="CBDBE3"/>
              </a:gs>
              <a:gs pos="100000">
                <a:srgbClr val="29698D"/>
              </a:gs>
            </a:gsLst>
            <a:lin ang="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gray">
          <a:xfrm rot="-998297">
            <a:off x="1517650" y="1903413"/>
            <a:ext cx="5564188" cy="2922587"/>
          </a:xfrm>
          <a:prstGeom prst="ellipse">
            <a:avLst/>
          </a:prstGeom>
          <a:gradFill rotWithShape="1">
            <a:gsLst>
              <a:gs pos="0">
                <a:srgbClr val="208282"/>
              </a:gs>
              <a:gs pos="100000">
                <a:srgbClr val="33CCCC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rc 6"/>
          <p:cNvSpPr>
            <a:spLocks/>
          </p:cNvSpPr>
          <p:nvPr/>
        </p:nvSpPr>
        <p:spPr bwMode="gray">
          <a:xfrm rot="-998297">
            <a:off x="4391025" y="2974975"/>
            <a:ext cx="2652713" cy="1320800"/>
          </a:xfrm>
          <a:custGeom>
            <a:avLst/>
            <a:gdLst>
              <a:gd name="T0" fmla="*/ 2147483647 w 19933"/>
              <a:gd name="T1" fmla="*/ 2147483647 h 19523"/>
              <a:gd name="T2" fmla="*/ 2147483647 w 19933"/>
              <a:gd name="T3" fmla="*/ 2147483647 h 19523"/>
              <a:gd name="T4" fmla="*/ 0 w 19933"/>
              <a:gd name="T5" fmla="*/ 0 h 19523"/>
              <a:gd name="T6" fmla="*/ 0 60000 65536"/>
              <a:gd name="T7" fmla="*/ 0 60000 65536"/>
              <a:gd name="T8" fmla="*/ 0 60000 65536"/>
              <a:gd name="T9" fmla="*/ 0 w 19933"/>
              <a:gd name="T10" fmla="*/ 0 h 19523"/>
              <a:gd name="T11" fmla="*/ 19933 w 19933"/>
              <a:gd name="T12" fmla="*/ 19523 h 195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Arc 7"/>
          <p:cNvSpPr>
            <a:spLocks/>
          </p:cNvSpPr>
          <p:nvPr/>
        </p:nvSpPr>
        <p:spPr bwMode="gray">
          <a:xfrm rot="-998297">
            <a:off x="4191000" y="1981200"/>
            <a:ext cx="2849563" cy="1538288"/>
          </a:xfrm>
          <a:custGeom>
            <a:avLst/>
            <a:gdLst>
              <a:gd name="T0" fmla="*/ 2147483647 w 21600"/>
              <a:gd name="T1" fmla="*/ 0 h 22718"/>
              <a:gd name="T2" fmla="*/ 2147483647 w 21600"/>
              <a:gd name="T3" fmla="*/ 2147483647 h 22718"/>
              <a:gd name="T4" fmla="*/ 0 w 21600"/>
              <a:gd name="T5" fmla="*/ 2147483647 h 22718"/>
              <a:gd name="T6" fmla="*/ 0 60000 65536"/>
              <a:gd name="T7" fmla="*/ 0 60000 65536"/>
              <a:gd name="T8" fmla="*/ 0 60000 65536"/>
              <a:gd name="T9" fmla="*/ 0 w 21600"/>
              <a:gd name="T10" fmla="*/ 0 h 22718"/>
              <a:gd name="T11" fmla="*/ 21600 w 21600"/>
              <a:gd name="T12" fmla="*/ 22718 h 22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rgbClr val="0099CC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272" name="Arc 8"/>
          <p:cNvSpPr>
            <a:spLocks/>
          </p:cNvSpPr>
          <p:nvPr/>
        </p:nvSpPr>
        <p:spPr bwMode="gray">
          <a:xfrm rot="20601703" flipH="1">
            <a:off x="1600200" y="3276600"/>
            <a:ext cx="2876550" cy="1630363"/>
          </a:xfrm>
          <a:custGeom>
            <a:avLst/>
            <a:gdLst>
              <a:gd name="T0" fmla="*/ 2147483647 w 21600"/>
              <a:gd name="T1" fmla="*/ 0 h 24439"/>
              <a:gd name="T2" fmla="*/ 2147483647 w 21600"/>
              <a:gd name="T3" fmla="*/ 2147483647 h 24439"/>
              <a:gd name="T4" fmla="*/ 0 w 21600"/>
              <a:gd name="T5" fmla="*/ 2062528149 h 24439"/>
              <a:gd name="T6" fmla="*/ 0 60000 65536"/>
              <a:gd name="T7" fmla="*/ 0 60000 65536"/>
              <a:gd name="T8" fmla="*/ 0 60000 65536"/>
              <a:gd name="T9" fmla="*/ 0 w 21600"/>
              <a:gd name="T10" fmla="*/ 0 h 24439"/>
              <a:gd name="T11" fmla="*/ 21600 w 21600"/>
              <a:gd name="T12" fmla="*/ 24439 h 244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ABD9F2"/>
              </a:gs>
              <a:gs pos="100000">
                <a:srgbClr val="47ABE3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rc 9"/>
          <p:cNvSpPr>
            <a:spLocks/>
          </p:cNvSpPr>
          <p:nvPr/>
        </p:nvSpPr>
        <p:spPr bwMode="gray">
          <a:xfrm rot="-998297">
            <a:off x="3409950" y="1709738"/>
            <a:ext cx="2814638" cy="1417637"/>
          </a:xfrm>
          <a:custGeom>
            <a:avLst/>
            <a:gdLst>
              <a:gd name="T0" fmla="*/ 0 w 21397"/>
              <a:gd name="T1" fmla="*/ 155206846 h 21600"/>
              <a:gd name="T2" fmla="*/ 2147483647 w 21397"/>
              <a:gd name="T3" fmla="*/ 2147483647 h 21600"/>
              <a:gd name="T4" fmla="*/ 2147483647 w 21397"/>
              <a:gd name="T5" fmla="*/ 2147483647 h 21600"/>
              <a:gd name="T6" fmla="*/ 0 60000 65536"/>
              <a:gd name="T7" fmla="*/ 0 60000 65536"/>
              <a:gd name="T8" fmla="*/ 0 60000 65536"/>
              <a:gd name="T9" fmla="*/ 0 w 21397"/>
              <a:gd name="T10" fmla="*/ 0 h 21600"/>
              <a:gd name="T11" fmla="*/ 21397 w 2139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-1"/>
                  <a:pt x="4839" y="-1"/>
                </a:cubicBezTo>
                <a:cubicBezTo>
                  <a:pt x="11230" y="-1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-1"/>
                  <a:pt x="4839" y="-1"/>
                </a:cubicBezTo>
                <a:cubicBezTo>
                  <a:pt x="11230" y="-1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rgbClr val="4F4A73"/>
              </a:gs>
              <a:gs pos="100000">
                <a:srgbClr val="AAA0F8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rc 10"/>
          <p:cNvSpPr>
            <a:spLocks/>
          </p:cNvSpPr>
          <p:nvPr/>
        </p:nvSpPr>
        <p:spPr bwMode="gray">
          <a:xfrm rot="20601703" flipH="1">
            <a:off x="1371600" y="2362200"/>
            <a:ext cx="2762250" cy="1381125"/>
          </a:xfrm>
          <a:custGeom>
            <a:avLst/>
            <a:gdLst>
              <a:gd name="T0" fmla="*/ 2147483647 w 20934"/>
              <a:gd name="T1" fmla="*/ 0 h 21142"/>
              <a:gd name="T2" fmla="*/ 2147483647 w 20934"/>
              <a:gd name="T3" fmla="*/ 2147483647 h 21142"/>
              <a:gd name="T4" fmla="*/ 0 w 20934"/>
              <a:gd name="T5" fmla="*/ 2147483647 h 21142"/>
              <a:gd name="T6" fmla="*/ 0 60000 65536"/>
              <a:gd name="T7" fmla="*/ 0 60000 65536"/>
              <a:gd name="T8" fmla="*/ 0 60000 65536"/>
              <a:gd name="T9" fmla="*/ 0 w 20934"/>
              <a:gd name="T10" fmla="*/ 0 h 21142"/>
              <a:gd name="T11" fmla="*/ 20934 w 20934"/>
              <a:gd name="T12" fmla="*/ 21142 h 2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214F69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Freeform 11"/>
          <p:cNvSpPr>
            <a:spLocks/>
          </p:cNvSpPr>
          <p:nvPr/>
        </p:nvSpPr>
        <p:spPr bwMode="gray">
          <a:xfrm rot="-998297">
            <a:off x="4506913" y="3224213"/>
            <a:ext cx="1220787" cy="1498600"/>
          </a:xfrm>
          <a:custGeom>
            <a:avLst/>
            <a:gdLst>
              <a:gd name="T0" fmla="*/ 2147483647 w 480"/>
              <a:gd name="T1" fmla="*/ 2147483647 h 716"/>
              <a:gd name="T2" fmla="*/ 2147483647 w 480"/>
              <a:gd name="T3" fmla="*/ 2147483647 h 716"/>
              <a:gd name="T4" fmla="*/ 0 w 480"/>
              <a:gd name="T5" fmla="*/ 0 h 716"/>
              <a:gd name="T6" fmla="*/ 0 60000 65536"/>
              <a:gd name="T7" fmla="*/ 0 60000 65536"/>
              <a:gd name="T8" fmla="*/ 0 60000 65536"/>
              <a:gd name="T9" fmla="*/ 0 w 480"/>
              <a:gd name="T10" fmla="*/ 0 h 716"/>
              <a:gd name="T11" fmla="*/ 480 w 480"/>
              <a:gd name="T12" fmla="*/ 716 h 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6A93DE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76" name="Freeform 12"/>
          <p:cNvSpPr>
            <a:spLocks/>
          </p:cNvSpPr>
          <p:nvPr/>
        </p:nvSpPr>
        <p:spPr bwMode="gray">
          <a:xfrm rot="-998297">
            <a:off x="4400550" y="2971800"/>
            <a:ext cx="2562225" cy="809625"/>
          </a:xfrm>
          <a:custGeom>
            <a:avLst/>
            <a:gdLst>
              <a:gd name="T0" fmla="*/ 2147483647 w 1008"/>
              <a:gd name="T1" fmla="*/ 1689414012 h 388"/>
              <a:gd name="T2" fmla="*/ 2147483647 w 1008"/>
              <a:gd name="T3" fmla="*/ 1236581294 h 388"/>
              <a:gd name="T4" fmla="*/ 0 w 1008"/>
              <a:gd name="T5" fmla="*/ 0 h 388"/>
              <a:gd name="T6" fmla="*/ 0 60000 65536"/>
              <a:gd name="T7" fmla="*/ 0 60000 65536"/>
              <a:gd name="T8" fmla="*/ 0 60000 65536"/>
              <a:gd name="T9" fmla="*/ 0 w 1008"/>
              <a:gd name="T10" fmla="*/ 0 h 388"/>
              <a:gd name="T11" fmla="*/ 1008 w 1008"/>
              <a:gd name="T12" fmla="*/ 388 h 3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02100" y="3003550"/>
            <a:ext cx="3040063" cy="1725613"/>
            <a:chOff x="2694" y="1900"/>
            <a:chExt cx="1915" cy="1087"/>
          </a:xfrm>
        </p:grpSpPr>
        <p:sp>
          <p:nvSpPr>
            <p:cNvPr id="11303" name="Arc 14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T0" fmla="*/ 16 w 19866"/>
                <a:gd name="T1" fmla="*/ 1 h 19523"/>
                <a:gd name="T2" fmla="*/ 8 w 19866"/>
                <a:gd name="T3" fmla="*/ 1 h 19523"/>
                <a:gd name="T4" fmla="*/ 0 w 19866"/>
                <a:gd name="T5" fmla="*/ 0 h 19523"/>
                <a:gd name="T6" fmla="*/ 0 60000 65536"/>
                <a:gd name="T7" fmla="*/ 0 60000 65536"/>
                <a:gd name="T8" fmla="*/ 0 60000 65536"/>
                <a:gd name="T9" fmla="*/ 0 w 19866"/>
                <a:gd name="T10" fmla="*/ 0 h 19523"/>
                <a:gd name="T11" fmla="*/ 19866 w 19866"/>
                <a:gd name="T12" fmla="*/ 19523 h 195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2973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4" name="Freeform 15"/>
            <p:cNvSpPr>
              <a:spLocks/>
            </p:cNvSpPr>
            <p:nvPr/>
          </p:nvSpPr>
          <p:spPr bwMode="gray">
            <a:xfrm rot="-886887">
              <a:off x="2747" y="2019"/>
              <a:ext cx="868" cy="968"/>
            </a:xfrm>
            <a:custGeom>
              <a:avLst/>
              <a:gdLst>
                <a:gd name="T0" fmla="*/ 1531 w 486"/>
                <a:gd name="T1" fmla="*/ 1021 h 762"/>
                <a:gd name="T2" fmla="*/ 1550 w 486"/>
                <a:gd name="T3" fmla="*/ 1230 h 762"/>
                <a:gd name="T4" fmla="*/ 29 w 486"/>
                <a:gd name="T5" fmla="*/ 208 h 762"/>
                <a:gd name="T6" fmla="*/ 0 w 486"/>
                <a:gd name="T7" fmla="*/ 0 h 762"/>
                <a:gd name="T8" fmla="*/ 1531 w 486"/>
                <a:gd name="T9" fmla="*/ 1021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762"/>
                <a:gd name="T17" fmla="*/ 486 w 486"/>
                <a:gd name="T18" fmla="*/ 762 h 7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1">
              <a:gsLst>
                <a:gs pos="0">
                  <a:srgbClr val="6A6198"/>
                </a:gs>
                <a:gs pos="100000">
                  <a:srgbClr val="35297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05" name="Freeform 16"/>
            <p:cNvSpPr>
              <a:spLocks/>
            </p:cNvSpPr>
            <p:nvPr/>
          </p:nvSpPr>
          <p:spPr bwMode="gray">
            <a:xfrm rot="-886887">
              <a:off x="3614" y="2125"/>
              <a:ext cx="995" cy="617"/>
            </a:xfrm>
            <a:custGeom>
              <a:avLst/>
              <a:gdLst>
                <a:gd name="T0" fmla="*/ 0 w 556"/>
                <a:gd name="T1" fmla="*/ 551 h 486"/>
                <a:gd name="T2" fmla="*/ 1768 w 556"/>
                <a:gd name="T3" fmla="*/ 0 h 486"/>
                <a:gd name="T4" fmla="*/ 1781 w 556"/>
                <a:gd name="T5" fmla="*/ 222 h 486"/>
                <a:gd name="T6" fmla="*/ 1108 w 556"/>
                <a:gd name="T7" fmla="*/ 545 h 486"/>
                <a:gd name="T8" fmla="*/ 20 w 556"/>
                <a:gd name="T9" fmla="*/ 783 h 486"/>
                <a:gd name="T10" fmla="*/ 0 w 556"/>
                <a:gd name="T11" fmla="*/ 551 h 4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6"/>
                <a:gd name="T19" fmla="*/ 0 h 486"/>
                <a:gd name="T20" fmla="*/ 556 w 556"/>
                <a:gd name="T21" fmla="*/ 486 h 4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solidFill>
              <a:srgbClr val="352973"/>
            </a:solidFill>
            <a:ln w="9525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25975" y="2882900"/>
            <a:ext cx="3003550" cy="1900238"/>
            <a:chOff x="2914" y="1816"/>
            <a:chExt cx="1892" cy="1197"/>
          </a:xfrm>
        </p:grpSpPr>
        <p:sp>
          <p:nvSpPr>
            <p:cNvPr id="11300" name="Freeform 18"/>
            <p:cNvSpPr>
              <a:spLocks/>
            </p:cNvSpPr>
            <p:nvPr/>
          </p:nvSpPr>
          <p:spPr bwMode="gray">
            <a:xfrm rot="-998297">
              <a:off x="3826" y="2056"/>
              <a:ext cx="980" cy="688"/>
            </a:xfrm>
            <a:custGeom>
              <a:avLst/>
              <a:gdLst>
                <a:gd name="T0" fmla="*/ 0 w 556"/>
                <a:gd name="T1" fmla="*/ 685 h 486"/>
                <a:gd name="T2" fmla="*/ 1715 w 556"/>
                <a:gd name="T3" fmla="*/ 0 h 486"/>
                <a:gd name="T4" fmla="*/ 1727 w 556"/>
                <a:gd name="T5" fmla="*/ 276 h 486"/>
                <a:gd name="T6" fmla="*/ 1075 w 556"/>
                <a:gd name="T7" fmla="*/ 677 h 486"/>
                <a:gd name="T8" fmla="*/ 19 w 556"/>
                <a:gd name="T9" fmla="*/ 974 h 486"/>
                <a:gd name="T10" fmla="*/ 0 w 556"/>
                <a:gd name="T11" fmla="*/ 685 h 4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6"/>
                <a:gd name="T19" fmla="*/ 0 h 486"/>
                <a:gd name="T20" fmla="*/ 556 w 556"/>
                <a:gd name="T21" fmla="*/ 486 h 4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rgbClr val="B98BE8"/>
                </a:gs>
                <a:gs pos="100000">
                  <a:srgbClr val="6600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01" name="Arc 19"/>
            <p:cNvSpPr>
              <a:spLocks/>
            </p:cNvSpPr>
            <p:nvPr/>
          </p:nvSpPr>
          <p:spPr bwMode="gray">
            <a:xfrm rot="-1060795">
              <a:off x="2914" y="1816"/>
              <a:ext cx="1830" cy="880"/>
            </a:xfrm>
            <a:custGeom>
              <a:avLst/>
              <a:gdLst>
                <a:gd name="T0" fmla="*/ 16 w 19866"/>
                <a:gd name="T1" fmla="*/ 1 h 19523"/>
                <a:gd name="T2" fmla="*/ 7 w 19866"/>
                <a:gd name="T3" fmla="*/ 2 h 19523"/>
                <a:gd name="T4" fmla="*/ 0 w 19866"/>
                <a:gd name="T5" fmla="*/ 0 h 19523"/>
                <a:gd name="T6" fmla="*/ 0 60000 65536"/>
                <a:gd name="T7" fmla="*/ 0 60000 65536"/>
                <a:gd name="T8" fmla="*/ 0 60000 65536"/>
                <a:gd name="T9" fmla="*/ 0 w 19866"/>
                <a:gd name="T10" fmla="*/ 0 h 19523"/>
                <a:gd name="T11" fmla="*/ 19866 w 19866"/>
                <a:gd name="T12" fmla="*/ 19523 h 195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2" name="Freeform 20"/>
            <p:cNvSpPr>
              <a:spLocks/>
            </p:cNvSpPr>
            <p:nvPr/>
          </p:nvSpPr>
          <p:spPr bwMode="gray">
            <a:xfrm rot="-998297">
              <a:off x="2997" y="1949"/>
              <a:ext cx="839" cy="1064"/>
            </a:xfrm>
            <a:custGeom>
              <a:avLst/>
              <a:gdLst>
                <a:gd name="T0" fmla="*/ 1431 w 486"/>
                <a:gd name="T1" fmla="*/ 1234 h 762"/>
                <a:gd name="T2" fmla="*/ 1448 w 486"/>
                <a:gd name="T3" fmla="*/ 1486 h 762"/>
                <a:gd name="T4" fmla="*/ 28 w 486"/>
                <a:gd name="T5" fmla="*/ 251 h 762"/>
                <a:gd name="T6" fmla="*/ 0 w 486"/>
                <a:gd name="T7" fmla="*/ 0 h 762"/>
                <a:gd name="T8" fmla="*/ 1431 w 486"/>
                <a:gd name="T9" fmla="*/ 1234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762"/>
                <a:gd name="T17" fmla="*/ 486 w 486"/>
                <a:gd name="T18" fmla="*/ 762 h 7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1">
              <a:gsLst>
                <a:gs pos="0">
                  <a:srgbClr val="5007A1"/>
                </a:gs>
                <a:gs pos="100000">
                  <a:srgbClr val="AF8ED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1279" name="Oval 21"/>
          <p:cNvSpPr>
            <a:spLocks noChangeArrowheads="1"/>
          </p:cNvSpPr>
          <p:nvPr/>
        </p:nvSpPr>
        <p:spPr bwMode="gray">
          <a:xfrm rot="-998297">
            <a:off x="2979738" y="2617788"/>
            <a:ext cx="2695575" cy="133985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C1C1C1"/>
              </a:gs>
              <a:gs pos="100000">
                <a:srgbClr val="000000"/>
              </a:gs>
            </a:gsLst>
            <a:lin ang="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Oval 22"/>
          <p:cNvSpPr>
            <a:spLocks noChangeArrowheads="1"/>
          </p:cNvSpPr>
          <p:nvPr/>
        </p:nvSpPr>
        <p:spPr bwMode="white">
          <a:xfrm rot="-998297">
            <a:off x="3055938" y="2852738"/>
            <a:ext cx="2624137" cy="1098550"/>
          </a:xfrm>
          <a:prstGeom prst="ellipse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1" name="Text Box 23"/>
          <p:cNvSpPr txBox="1">
            <a:spLocks noChangeArrowheads="1"/>
          </p:cNvSpPr>
          <p:nvPr/>
        </p:nvSpPr>
        <p:spPr bwMode="gray">
          <a:xfrm>
            <a:off x="5638800" y="2209800"/>
            <a:ext cx="141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Ecosystems</a:t>
            </a:r>
          </a:p>
          <a:p>
            <a:r>
              <a:rPr lang="en-US">
                <a:solidFill>
                  <a:srgbClr val="FFFFCC"/>
                </a:solidFill>
              </a:rPr>
              <a:t>health</a:t>
            </a:r>
          </a:p>
        </p:txBody>
      </p:sp>
      <p:sp>
        <p:nvSpPr>
          <p:cNvPr id="11282" name="Text Box 24"/>
          <p:cNvSpPr txBox="1">
            <a:spLocks noChangeArrowheads="1"/>
          </p:cNvSpPr>
          <p:nvPr/>
        </p:nvSpPr>
        <p:spPr bwMode="gray">
          <a:xfrm>
            <a:off x="4038600" y="1828800"/>
            <a:ext cx="12003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Power 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generation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1283" name="Text Box 25"/>
          <p:cNvSpPr txBox="1">
            <a:spLocks noChangeArrowheads="1"/>
          </p:cNvSpPr>
          <p:nvPr/>
        </p:nvSpPr>
        <p:spPr bwMode="gray">
          <a:xfrm>
            <a:off x="2133600" y="27432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Recreation</a:t>
            </a:r>
          </a:p>
        </p:txBody>
      </p:sp>
      <p:sp>
        <p:nvSpPr>
          <p:cNvPr id="11284" name="Text Box 26"/>
          <p:cNvSpPr txBox="1">
            <a:spLocks noChangeArrowheads="1"/>
          </p:cNvSpPr>
          <p:nvPr/>
        </p:nvSpPr>
        <p:spPr bwMode="gray">
          <a:xfrm>
            <a:off x="2057400" y="3886200"/>
            <a:ext cx="86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Flood</a:t>
            </a:r>
          </a:p>
          <a:p>
            <a:r>
              <a:rPr lang="en-US">
                <a:solidFill>
                  <a:srgbClr val="FFFFCC"/>
                </a:solidFill>
              </a:rPr>
              <a:t>control</a:t>
            </a:r>
          </a:p>
        </p:txBody>
      </p:sp>
      <p:sp>
        <p:nvSpPr>
          <p:cNvPr id="11285" name="Text Box 27"/>
          <p:cNvSpPr txBox="1">
            <a:spLocks noChangeArrowheads="1"/>
          </p:cNvSpPr>
          <p:nvPr/>
        </p:nvSpPr>
        <p:spPr bwMode="gray">
          <a:xfrm>
            <a:off x="3810000" y="42672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Agriculture</a:t>
            </a:r>
          </a:p>
        </p:txBody>
      </p:sp>
      <p:sp>
        <p:nvSpPr>
          <p:cNvPr id="11286" name="Text Box 28"/>
          <p:cNvSpPr txBox="1">
            <a:spLocks noChangeArrowheads="1"/>
          </p:cNvSpPr>
          <p:nvPr/>
        </p:nvSpPr>
        <p:spPr bwMode="gray">
          <a:xfrm>
            <a:off x="5562600" y="3244850"/>
            <a:ext cx="151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Consumptive</a:t>
            </a:r>
            <a:br>
              <a:rPr lang="en-US">
                <a:solidFill>
                  <a:srgbClr val="FFFFCC"/>
                </a:solidFill>
              </a:rPr>
            </a:br>
            <a:r>
              <a:rPr lang="en-US">
                <a:solidFill>
                  <a:srgbClr val="FFFFCC"/>
                </a:solidFill>
              </a:rPr>
              <a:t>use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0" y="990600"/>
            <a:ext cx="9144000" cy="5867400"/>
            <a:chOff x="0" y="624"/>
            <a:chExt cx="5760" cy="3696"/>
          </a:xfrm>
        </p:grpSpPr>
        <p:pic>
          <p:nvPicPr>
            <p:cNvPr id="11289" name="Picture 31" descr="MCj0212947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" y="1319"/>
              <a:ext cx="979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0" name="Picture 32" descr="MCj029057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9" y="3360"/>
              <a:ext cx="1347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1" name="Picture 33" descr="MCj0137409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928"/>
              <a:ext cx="131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2" name="Picture 34" descr="MCj0349323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60" y="3651"/>
              <a:ext cx="800" cy="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3" name="Picture 35" descr="MCj0233010000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64" y="624"/>
              <a:ext cx="816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4" name="Picture 36" descr="MCj02792520000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77" y="3395"/>
              <a:ext cx="455" cy="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4368" y="1840"/>
              <a:ext cx="1296" cy="1424"/>
              <a:chOff x="4416" y="1520"/>
              <a:chExt cx="1296" cy="1424"/>
            </a:xfrm>
          </p:grpSpPr>
          <p:pic>
            <p:nvPicPr>
              <p:cNvPr id="11297" name="Picture 38" descr="MCj01049740000[1]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79" y="2102"/>
                <a:ext cx="633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98" name="Picture 39" descr="MCj02342960000[1]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21" y="1520"/>
                <a:ext cx="559" cy="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99" name="Picture 40" descr="MCj02793660000[1]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416" y="2304"/>
                <a:ext cx="639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296" name="Picture 41" descr="MCj01555450000[1]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12" y="891"/>
              <a:ext cx="628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88" name="Text Box 44"/>
          <p:cNvSpPr txBox="1">
            <a:spLocks noChangeArrowheads="1"/>
          </p:cNvSpPr>
          <p:nvPr/>
        </p:nvSpPr>
        <p:spPr bwMode="auto">
          <a:xfrm>
            <a:off x="381000" y="6462713"/>
            <a:ext cx="536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 New Roman" pitchFamily="35" charset="0"/>
              </a:rPr>
              <a:t>Source: Roger Pulwarty, NIDIS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>
                <a:solidFill>
                  <a:srgbClr val="996633"/>
                </a:solidFill>
                <a:latin typeface="Arial" pitchFamily="35" charset="0"/>
                <a:ea typeface="ＭＳ Ｐゴシック" pitchFamily="35" charset="-128"/>
              </a:rPr>
              <a:t>Droughts are a part of Oklahoma</a:t>
            </a:r>
          </a:p>
        </p:txBody>
      </p:sp>
      <p:pic>
        <p:nvPicPr>
          <p:cNvPr id="18435" name="Picture 17" descr="trac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676400"/>
            <a:ext cx="7696200" cy="4697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Over 140,000 wildfires occur each year in the U.S., destroying 900 homes on average</a:t>
            </a:r>
          </a:p>
          <a:p>
            <a:r>
              <a:rPr lang="en-US" dirty="0" smtClean="0"/>
              <a:t>Key ingredients:</a:t>
            </a:r>
          </a:p>
          <a:p>
            <a:pPr lvl="1"/>
            <a:r>
              <a:rPr lang="en-US" dirty="0" smtClean="0"/>
              <a:t>Low humidity</a:t>
            </a:r>
          </a:p>
          <a:p>
            <a:pPr lvl="1"/>
            <a:r>
              <a:rPr lang="en-US" dirty="0" smtClean="0"/>
              <a:t>Relatively high temperatures (large difference between temperature and </a:t>
            </a:r>
            <a:r>
              <a:rPr lang="en-US" dirty="0" err="1" smtClean="0"/>
              <a:t>dewpoint</a:t>
            </a:r>
            <a:r>
              <a:rPr lang="en-US" dirty="0" smtClean="0"/>
              <a:t>; actual temperature less of a factor)</a:t>
            </a:r>
          </a:p>
          <a:p>
            <a:pPr lvl="1"/>
            <a:r>
              <a:rPr lang="en-US" dirty="0" smtClean="0"/>
              <a:t>Moderate to strong winds, gusty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Dry fuels (leaves, twigs, vegetation)</a:t>
            </a:r>
          </a:p>
          <a:p>
            <a:r>
              <a:rPr lang="en-US" dirty="0" smtClean="0"/>
              <a:t>These conditions can happen at nearly any time</a:t>
            </a:r>
          </a:p>
          <a:p>
            <a:pPr lvl="1"/>
            <a:r>
              <a:rPr lang="en-US" dirty="0" smtClean="0"/>
              <a:t>It does not take months or even weeks of dry weather to create explosive conditions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Most common conditions from late fall – early spring in the Southern Plains</a:t>
            </a:r>
          </a:p>
          <a:p>
            <a:r>
              <a:rPr lang="en-US" dirty="0" smtClean="0"/>
              <a:t>The </a:t>
            </a:r>
            <a:r>
              <a:rPr lang="en-US" i="1" u="sng" dirty="0" smtClean="0">
                <a:solidFill>
                  <a:srgbClr val="000090"/>
                </a:solidFill>
              </a:rPr>
              <a:t>urban-</a:t>
            </a:r>
            <a:r>
              <a:rPr lang="en-US" i="1" u="sng" dirty="0" err="1" smtClean="0">
                <a:solidFill>
                  <a:srgbClr val="000090"/>
                </a:solidFill>
              </a:rPr>
              <a:t>wildland</a:t>
            </a:r>
            <a:r>
              <a:rPr lang="en-US" i="1" u="sng" dirty="0" smtClean="0">
                <a:solidFill>
                  <a:srgbClr val="000090"/>
                </a:solidFill>
              </a:rPr>
              <a:t> interface</a:t>
            </a:r>
            <a:r>
              <a:rPr lang="en-US" dirty="0" smtClean="0"/>
              <a:t> is particularly susceptible</a:t>
            </a:r>
          </a:p>
          <a:p>
            <a:pPr lvl="1"/>
            <a:r>
              <a:rPr lang="en-US" dirty="0" smtClean="0"/>
              <a:t>Development in formerly-prairie or woodland areas puts homes close to potential fire fuels</a:t>
            </a:r>
          </a:p>
          <a:p>
            <a:pPr lvl="1"/>
            <a:r>
              <a:rPr lang="en-US" dirty="0" smtClean="0"/>
              <a:t>Outlying areas may lack fire-fighting capacity (fire hydrants, limited access to vehicles)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3810000"/>
            <a:ext cx="1112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</a:t>
            </a:r>
            <a:endParaRPr lang="en-US" sz="1200" b="1" i="1" dirty="0"/>
          </a:p>
        </p:txBody>
      </p:sp>
      <p:pic>
        <p:nvPicPr>
          <p:cNvPr id="7" name="Picture 6" descr="fi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5843" y="1600200"/>
            <a:ext cx="3318157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Yourself From Wildfires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867400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/>
              <a:t>Outdoors: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Build fires away from nearby trees or bushes.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Always have a way to extinguish the fire quickly and completely.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Never leave a fire burning unattended.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Avoid open burning completely, and especially during dry season.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Around Your Home: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Create a survivable space around your home; an irrigated area near the home, low-growing plants and shrubs further away, clear away dead branches and prune low branches, thin highly flammable vegetation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Install fire-resistant roofing materials; hot embers (firebrands) can be blown from a nearby fire onto your roof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Vents and chimneys should be screened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Clear any debris beneath decks; box them with fire-resistant materials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Make sure roads are clearly marked so fire vehicles can get to your home easily</a:t>
            </a:r>
          </a:p>
        </p:txBody>
      </p:sp>
      <p:pic>
        <p:nvPicPr>
          <p:cNvPr id="4" name="Picture 3" descr="firewis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5887" y="1600200"/>
            <a:ext cx="2678113" cy="2003935"/>
          </a:xfrm>
          <a:prstGeom prst="rect">
            <a:avLst/>
          </a:prstGeom>
        </p:spPr>
      </p:pic>
      <p:pic>
        <p:nvPicPr>
          <p:cNvPr id="5" name="Picture 4" descr="firewis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3733800"/>
            <a:ext cx="2667000" cy="1995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8023" y="5715000"/>
            <a:ext cx="256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Kelly Hurt, Arkansas </a:t>
            </a:r>
            <a:r>
              <a:rPr lang="en-US" sz="1200" b="1" i="1" dirty="0" err="1" smtClean="0"/>
              <a:t>Firewise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 dirty="0"/>
              <a:t>Thunderstorm Facts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036719" cy="4953000"/>
          </a:xfrm>
          <a:ln/>
        </p:spPr>
        <p:txBody>
          <a:bodyPr>
            <a:normAutofit fontScale="77500" lnSpcReduction="20000"/>
          </a:bodyPr>
          <a:lstStyle/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/>
              <a:t>Thunderstorms affect relatively small areas when compared to hurricanes &amp; winter </a:t>
            </a:r>
            <a:r>
              <a:rPr lang="en-US" dirty="0" smtClean="0"/>
              <a:t>storms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The </a:t>
            </a:r>
            <a:r>
              <a:rPr lang="en-US" dirty="0"/>
              <a:t>typical thunderstorm is 15 miles in diameter &amp; lasts an average of 30 minutes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/>
              <a:t>Nearly 1800 thunderstorms are occurring at any moment around the world – 16 million a year</a:t>
            </a:r>
            <a:r>
              <a:rPr lang="en-US" dirty="0" smtClean="0"/>
              <a:t>!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100,000 each year in the United States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Of these, about 10% are severe</a:t>
            </a:r>
            <a:endParaRPr lang="en-US" dirty="0"/>
          </a:p>
          <a:p>
            <a:pPr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Thunderstorms are most likely to happen in the spring &amp; summer months &amp; during the afternoon &amp; evening hours, but they can occur year-round &amp; at all hours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Despite </a:t>
            </a:r>
            <a:r>
              <a:rPr lang="en-US" dirty="0"/>
              <a:t>their small size, all thunderstorms are dangerous because they produce lightning, and also may generate heavy rain, strong winds, hail, &amp; tornadoes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 dirty="0" smtClean="0"/>
              <a:t>Outlooks, Watches and Warnings</a:t>
            </a:r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036719" cy="4953000"/>
          </a:xfrm>
          <a:ln/>
        </p:spPr>
        <p:txBody>
          <a:bodyPr>
            <a:normAutofit/>
          </a:bodyPr>
          <a:lstStyle/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400" u="sng" dirty="0" smtClean="0">
                <a:solidFill>
                  <a:schemeClr val="bg2">
                    <a:lumMod val="50000"/>
                  </a:schemeClr>
                </a:solidFill>
              </a:rPr>
              <a:t>Outlook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Indicates that hazardous weather </a:t>
            </a:r>
            <a:r>
              <a:rPr lang="en-US" sz="2000" b="1" u="sng" dirty="0" smtClean="0">
                <a:solidFill>
                  <a:schemeClr val="bg2">
                    <a:lumMod val="50000"/>
                  </a:schemeClr>
                </a:solidFill>
              </a:rPr>
              <a:t>may develop </a:t>
            </a:r>
            <a:r>
              <a:rPr lang="en-US" sz="2000" dirty="0" smtClean="0"/>
              <a:t>– useful to those who need considerable lead time to prepare for a possible event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Issued by National Weather Service (NWS) Office or Storm Prediction Center (SPC)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400" u="sng" dirty="0" smtClean="0">
                <a:solidFill>
                  <a:srgbClr val="FF6600"/>
                </a:solidFill>
              </a:rPr>
              <a:t>Watch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Atmospheric conditions are right for hazardous weather – </a:t>
            </a:r>
            <a:r>
              <a:rPr lang="en-US" sz="2000" dirty="0" smtClean="0">
                <a:solidFill>
                  <a:srgbClr val="FF6600"/>
                </a:solidFill>
              </a:rPr>
              <a:t>hazardous weather </a:t>
            </a:r>
            <a:r>
              <a:rPr lang="en-US" sz="2000" b="1" u="sng" dirty="0" smtClean="0">
                <a:solidFill>
                  <a:srgbClr val="FF6600"/>
                </a:solidFill>
              </a:rPr>
              <a:t>is likely to occur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Issued by SPC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400" u="sng" dirty="0" smtClean="0">
                <a:solidFill>
                  <a:srgbClr val="FF0000"/>
                </a:solidFill>
              </a:rPr>
              <a:t>Warning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Hazardous weather is either </a:t>
            </a:r>
            <a:r>
              <a:rPr lang="en-US" sz="2000" b="1" u="sng" dirty="0" smtClean="0">
                <a:solidFill>
                  <a:srgbClr val="FF0000"/>
                </a:solidFill>
              </a:rPr>
              <a:t>imminent or occurring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Issued by local NWS office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3" name="Rectangle 8"/>
          <p:cNvSpPr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Outlooks—SPC </a:t>
            </a:r>
          </a:p>
        </p:txBody>
      </p:sp>
      <p:sp>
        <p:nvSpPr>
          <p:cNvPr id="56324" name="Rectangle 9"/>
          <p:cNvSpPr>
            <a:spLocks noChangeArrowheads="1"/>
          </p:cNvSpPr>
          <p:nvPr/>
        </p:nvSpPr>
        <p:spPr bwMode="auto">
          <a:xfrm>
            <a:off x="136525" y="1447800"/>
            <a:ext cx="87709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 dirty="0"/>
              <a:t>Storm Prediction Center (SPC) Outlook=Convective Outlook</a:t>
            </a:r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>
              <a:solidFill>
                <a:srgbClr val="003366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60427" name="Picture 11" descr="day1ot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900238"/>
            <a:ext cx="3505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2" descr="day2otl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4337050"/>
            <a:ext cx="350361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185988" y="3889375"/>
            <a:ext cx="1262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Day 1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2211388" y="6407150"/>
            <a:ext cx="1262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Day 2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4203700" y="2117725"/>
            <a:ext cx="46148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/>
              <a:t> </a:t>
            </a:r>
            <a:r>
              <a:rPr lang="en-US" sz="2000"/>
              <a:t>Preview of the day’s chances for severe weather—</a:t>
            </a:r>
            <a:r>
              <a:rPr lang="en-US" sz="2000">
                <a:solidFill>
                  <a:srgbClr val="996600"/>
                </a:solidFill>
              </a:rPr>
              <a:t>hazardous</a:t>
            </a:r>
            <a:r>
              <a:rPr lang="en-US" sz="2000"/>
              <a:t> </a:t>
            </a:r>
            <a:r>
              <a:rPr lang="en-US" sz="2000">
                <a:solidFill>
                  <a:srgbClr val="996600"/>
                </a:solidFill>
              </a:rPr>
              <a:t>weather that </a:t>
            </a:r>
            <a:r>
              <a:rPr lang="en-US" sz="2000" b="1" u="sng">
                <a:solidFill>
                  <a:srgbClr val="996600"/>
                </a:solidFill>
              </a:rPr>
              <a:t>may develop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endParaRPr lang="en-US" sz="1400" b="1" u="sng"/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000"/>
              <a:t> Day 1 = Today, Day 2 = Tomorrow, Day 3 = Day after tomorrow</a:t>
            </a:r>
          </a:p>
        </p:txBody>
      </p:sp>
      <p:pic>
        <p:nvPicPr>
          <p:cNvPr id="60432" name="Picture 16" descr="DayAfterTomorrowTornadoes"/>
          <p:cNvPicPr>
            <a:picLocks noChangeAspect="1" noChangeArrowheads="1"/>
          </p:cNvPicPr>
          <p:nvPr/>
        </p:nvPicPr>
        <p:blipFill>
          <a:blip r:embed="rId5" cstate="print"/>
          <a:srcRect b="8568"/>
          <a:stretch>
            <a:fillRect/>
          </a:stretch>
        </p:blipFill>
        <p:spPr bwMode="auto">
          <a:xfrm>
            <a:off x="3921125" y="4198938"/>
            <a:ext cx="51181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8145463" y="6264275"/>
            <a:ext cx="998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Day 3?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/>
      <p:bldP spid="60430" grpId="0"/>
      <p:bldP spid="604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58371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457200" y="14478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7" charset="2"/>
              <a:buChar char="R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FF6600"/>
                </a:solidFill>
              </a:rPr>
              <a:t>Watches</a:t>
            </a:r>
          </a:p>
        </p:txBody>
      </p:sp>
      <p:pic>
        <p:nvPicPr>
          <p:cNvPr id="58374" name="Picture 9"/>
          <p:cNvPicPr>
            <a:picLocks noChangeAspect="1" noChangeArrowheads="1"/>
          </p:cNvPicPr>
          <p:nvPr/>
        </p:nvPicPr>
        <p:blipFill>
          <a:blip r:embed="rId3" cstate="print"/>
          <a:srcRect l="5661" t="5051" r="3773" b="10768"/>
          <a:stretch>
            <a:fillRect/>
          </a:stretch>
        </p:blipFill>
        <p:spPr bwMode="auto">
          <a:xfrm>
            <a:off x="176213" y="2384425"/>
            <a:ext cx="468312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5014913" y="2857500"/>
            <a:ext cx="3930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/>
              <a:t> </a:t>
            </a:r>
            <a:r>
              <a:rPr lang="en-US" sz="2400"/>
              <a:t>Conditions are </a:t>
            </a:r>
            <a:r>
              <a:rPr lang="en-US" sz="2400" b="1" u="sng">
                <a:solidFill>
                  <a:srgbClr val="FF6600"/>
                </a:solidFill>
              </a:rPr>
              <a:t>favorable</a:t>
            </a:r>
            <a:r>
              <a:rPr lang="en-US" sz="2400" b="1"/>
              <a:t> </a:t>
            </a:r>
            <a:r>
              <a:rPr lang="en-US" sz="2400"/>
              <a:t>for a particular weather hazard</a:t>
            </a:r>
            <a:r>
              <a:rPr lang="en-US" sz="2400" b="1"/>
              <a:t> </a:t>
            </a:r>
            <a:r>
              <a:rPr lang="en-US" sz="2400"/>
              <a:t>within the next several hours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/>
              <a:t> Clusters of counties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/>
              <a:t> Issued by SPC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457200" y="14478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7" charset="2"/>
              <a:buChar char="R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Warnings</a:t>
            </a:r>
          </a:p>
        </p:txBody>
      </p:sp>
      <p:sp>
        <p:nvSpPr>
          <p:cNvPr id="59398" name="Text Box 9"/>
          <p:cNvSpPr txBox="1">
            <a:spLocks noChangeArrowheads="1"/>
          </p:cNvSpPr>
          <p:nvPr/>
        </p:nvSpPr>
        <p:spPr bwMode="auto">
          <a:xfrm>
            <a:off x="5045075" y="2357438"/>
            <a:ext cx="393065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Hazardous weather is     </a:t>
            </a:r>
          </a:p>
          <a:p>
            <a:pPr>
              <a:buClr>
                <a:schemeClr val="hlink"/>
              </a:buClr>
              <a:buFont typeface="Wingdings" pitchFamily="27" charset="2"/>
              <a:buNone/>
            </a:pPr>
            <a:r>
              <a:rPr lang="en-US" sz="2200"/>
              <a:t>     either </a:t>
            </a:r>
            <a:r>
              <a:rPr lang="en-US" sz="2200" b="1" u="sng">
                <a:solidFill>
                  <a:srgbClr val="FF0000"/>
                </a:solidFill>
              </a:rPr>
              <a:t>imminent or  </a:t>
            </a:r>
          </a:p>
          <a:p>
            <a:pPr>
              <a:buClr>
                <a:schemeClr val="hlink"/>
              </a:buClr>
              <a:buFont typeface="Wingdings" pitchFamily="27" charset="2"/>
              <a:buNone/>
            </a:pPr>
            <a:r>
              <a:rPr lang="en-US" sz="2200" b="1">
                <a:solidFill>
                  <a:srgbClr val="FF0000"/>
                </a:solidFill>
              </a:rPr>
              <a:t>     </a:t>
            </a:r>
            <a:r>
              <a:rPr lang="en-US" sz="2200" b="1" u="sng">
                <a:solidFill>
                  <a:srgbClr val="FF0000"/>
                </a:solidFill>
              </a:rPr>
              <a:t>occurring</a:t>
            </a:r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endParaRPr lang="en-US" sz="2200"/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Small polygons</a:t>
            </a:r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endParaRPr lang="en-US" sz="2200"/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Issued by local NWS office</a:t>
            </a:r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endParaRPr lang="en-US" sz="2200"/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Area in </a:t>
            </a:r>
            <a:r>
              <a:rPr lang="en-US" sz="2200">
                <a:solidFill>
                  <a:srgbClr val="FF0000"/>
                </a:solidFill>
              </a:rPr>
              <a:t>IMMEDIATE  </a:t>
            </a:r>
          </a:p>
          <a:p>
            <a:pPr>
              <a:buClr>
                <a:schemeClr val="hlink"/>
              </a:buClr>
              <a:buFont typeface="Wingdings" pitchFamily="27" charset="2"/>
              <a:buNone/>
            </a:pPr>
            <a:r>
              <a:rPr lang="en-US" sz="2200">
                <a:solidFill>
                  <a:srgbClr val="FF0000"/>
                </a:solidFill>
              </a:rPr>
              <a:t>     danger</a:t>
            </a:r>
          </a:p>
        </p:txBody>
      </p:sp>
      <p:pic>
        <p:nvPicPr>
          <p:cNvPr id="59399" name="Picture 10" descr="warn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2339975"/>
            <a:ext cx="47244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3396</TotalTime>
  <Words>3844</Words>
  <Application>Microsoft Macintosh PowerPoint</Application>
  <PresentationFormat>On-screen Show (4:3)</PresentationFormat>
  <Paragraphs>558</Paragraphs>
  <Slides>49</Slides>
  <Notes>49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Median</vt:lpstr>
      <vt:lpstr>Chart</vt:lpstr>
      <vt:lpstr>WEATHER HAZARDS</vt:lpstr>
      <vt:lpstr>Slide 2</vt:lpstr>
      <vt:lpstr>Recent Declared Disasters</vt:lpstr>
      <vt:lpstr>National Weather Fatalities</vt:lpstr>
      <vt:lpstr>Thunderstorm Facts</vt:lpstr>
      <vt:lpstr>Outlooks, Watches and Warnings</vt:lpstr>
      <vt:lpstr>Slide 7</vt:lpstr>
      <vt:lpstr>Slide 8</vt:lpstr>
      <vt:lpstr>Slide 9</vt:lpstr>
      <vt:lpstr>What Is A Severe Thunderstorm?</vt:lpstr>
      <vt:lpstr>Severe Thunderstorm Climatology</vt:lpstr>
      <vt:lpstr>SEVERE THUNDERSTORMS</vt:lpstr>
      <vt:lpstr>Tornadoes</vt:lpstr>
      <vt:lpstr>How Do Tornadoes Form?</vt:lpstr>
      <vt:lpstr>Enhanced Fujita (EF) Scale</vt:lpstr>
      <vt:lpstr>Tornado Strength</vt:lpstr>
      <vt:lpstr>Where and When Do They Occur?</vt:lpstr>
      <vt:lpstr>Hail</vt:lpstr>
      <vt:lpstr>Hail Size</vt:lpstr>
      <vt:lpstr>Where Does Hail Occur?</vt:lpstr>
      <vt:lpstr>High Winds</vt:lpstr>
      <vt:lpstr>Microburst Damage July 2007, Norman, OK</vt:lpstr>
      <vt:lpstr>Lightning</vt:lpstr>
      <vt:lpstr>How Lightning is Created</vt:lpstr>
      <vt:lpstr>Cloud-to-Ground Lightning</vt:lpstr>
      <vt:lpstr>What Makes Thunder</vt:lpstr>
      <vt:lpstr>Flooding</vt:lpstr>
      <vt:lpstr>Flash Flooding</vt:lpstr>
      <vt:lpstr>Flash Flooding</vt:lpstr>
      <vt:lpstr>The 100-year Flood</vt:lpstr>
      <vt:lpstr>Flooding—Turn Around, Don’t Drown </vt:lpstr>
      <vt:lpstr>OTHER WEATHER HAZARDS</vt:lpstr>
      <vt:lpstr>Tropical Cyclones</vt:lpstr>
      <vt:lpstr>Tropical Cyclones Structure</vt:lpstr>
      <vt:lpstr>Tropical Cyclones Stages</vt:lpstr>
      <vt:lpstr>Hurricane Tracks (2005)</vt:lpstr>
      <vt:lpstr>Winter Storms</vt:lpstr>
      <vt:lpstr>Types of Winter Storms</vt:lpstr>
      <vt:lpstr>Winter Storm Oklahoma,  9-10 December 2007</vt:lpstr>
      <vt:lpstr>Wind Chill</vt:lpstr>
      <vt:lpstr>Extreme Heat</vt:lpstr>
      <vt:lpstr>Heat Index</vt:lpstr>
      <vt:lpstr>Heat Index Chart</vt:lpstr>
      <vt:lpstr>Heat Index in Oklahoma</vt:lpstr>
      <vt:lpstr>Drought</vt:lpstr>
      <vt:lpstr>Multiple competing values, Multiple competing objectives</vt:lpstr>
      <vt:lpstr>Droughts are a part of Oklahoma</vt:lpstr>
      <vt:lpstr>Wildfires</vt:lpstr>
      <vt:lpstr>Protecting Yourself From Wildfires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Merit Badge</dc:title>
  <dc:creator>Mark</dc:creator>
  <cp:lastModifiedBy>Mark Shafer</cp:lastModifiedBy>
  <cp:revision>153</cp:revision>
  <dcterms:created xsi:type="dcterms:W3CDTF">2009-10-05T13:38:19Z</dcterms:created>
  <dcterms:modified xsi:type="dcterms:W3CDTF">2009-10-05T13:43:29Z</dcterms:modified>
</cp:coreProperties>
</file>